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43" r:id="rId3"/>
    <p:sldId id="347" r:id="rId4"/>
    <p:sldId id="345" r:id="rId5"/>
    <p:sldId id="329" r:id="rId6"/>
    <p:sldId id="297" r:id="rId7"/>
    <p:sldId id="346" r:id="rId8"/>
    <p:sldId id="298" r:id="rId9"/>
    <p:sldId id="268" r:id="rId10"/>
    <p:sldId id="261" r:id="rId11"/>
    <p:sldId id="269" r:id="rId12"/>
    <p:sldId id="330" r:id="rId13"/>
    <p:sldId id="338" r:id="rId14"/>
    <p:sldId id="339" r:id="rId15"/>
    <p:sldId id="350" r:id="rId16"/>
    <p:sldId id="348" r:id="rId17"/>
    <p:sldId id="352" r:id="rId18"/>
    <p:sldId id="353" r:id="rId19"/>
    <p:sldId id="349" r:id="rId20"/>
    <p:sldId id="313" r:id="rId21"/>
    <p:sldId id="336" r:id="rId22"/>
    <p:sldId id="322" r:id="rId23"/>
    <p:sldId id="310" r:id="rId24"/>
    <p:sldId id="340" r:id="rId25"/>
    <p:sldId id="28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76" autoAdjust="0"/>
    <p:restoredTop sz="88156" autoAdjust="0"/>
  </p:normalViewPr>
  <p:slideViewPr>
    <p:cSldViewPr>
      <p:cViewPr>
        <p:scale>
          <a:sx n="80" d="100"/>
          <a:sy n="80" d="100"/>
        </p:scale>
        <p:origin x="-144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solidFill>
                  <a:schemeClr val="bg1"/>
                </a:solidFill>
              </a:rPr>
              <a:t>Land Area (Square Miles)</a:t>
            </a:r>
          </a:p>
        </c:rich>
      </c:tx>
      <c:layout/>
    </c:title>
    <c:view3D>
      <c:rotX val="30"/>
      <c:perspective val="30"/>
    </c:view3D>
    <c:plotArea>
      <c:layout>
        <c:manualLayout>
          <c:layoutTarget val="inner"/>
          <c:xMode val="edge"/>
          <c:yMode val="edge"/>
          <c:x val="3.0521434820647411E-2"/>
          <c:y val="0.15990303295421504"/>
          <c:w val="0.5911905074365732"/>
          <c:h val="0.73563393117527009"/>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0.97396751710385499</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0.97396751710385499</c:v>
                </c:pt>
              </c:numCache>
            </c:numRef>
          </c:val>
        </c:ser>
      </c:pie3DChart>
    </c:plotArea>
    <c:legend>
      <c:legendPos val="r"/>
      <c:layout>
        <c:manualLayout>
          <c:xMode val="edge"/>
          <c:yMode val="edge"/>
          <c:x val="0.62445559930008809"/>
          <c:y val="0.373377442403033"/>
          <c:w val="0.34776662292213506"/>
          <c:h val="0.3688699329250521"/>
        </c:manualLayout>
      </c:layout>
      <c:txPr>
        <a:bodyPr/>
        <a:lstStyle/>
        <a:p>
          <a:pPr>
            <a:defRPr sz="1400" b="1" i="0" baseline="0">
              <a:solidFill>
                <a:schemeClr val="bg1"/>
              </a:solidFill>
            </a:defRPr>
          </a:pPr>
          <a:endParaRPr lang="en-US"/>
        </a:p>
      </c:txPr>
    </c:legend>
    <c:plotVisOnly val="1"/>
  </c:chart>
  <c:spPr>
    <a:no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view3D>
      <c:rAngAx val="1"/>
    </c:view3D>
    <c:floor>
      <c:spPr>
        <a:noFill/>
        <a:ln w="9525">
          <a:noFill/>
        </a:ln>
      </c:spPr>
    </c:floor>
    <c:plotArea>
      <c:layout/>
      <c:bar3DChart>
        <c:barDir val="col"/>
        <c:grouping val="clustered"/>
        <c:ser>
          <c:idx val="0"/>
          <c:order val="0"/>
          <c:tx>
            <c:strRef>
              <c:f>Sheet1!$B$1</c:f>
              <c:strCache>
                <c:ptCount val="1"/>
                <c:pt idx="0">
                  <c:v>Series 1</c:v>
                </c:pt>
              </c:strCache>
            </c:strRef>
          </c:tx>
          <c:spPr>
            <a:solidFill>
              <a:schemeClr val="accent1">
                <a:lumMod val="60000"/>
                <a:lumOff val="40000"/>
              </a:schemeClr>
            </a:solidFill>
          </c:spPr>
          <c:dLbls>
            <c:dLbl>
              <c:idx val="0"/>
              <c:layout>
                <c:manualLayout>
                  <c:x val="2.7777777777777807E-2"/>
                  <c:y val="-3.205128205128209E-2"/>
                </c:manualLayout>
              </c:layout>
              <c:spPr/>
              <c:txPr>
                <a:bodyPr rot="-5400000" vert="horz"/>
                <a:lstStyle/>
                <a:p>
                  <a:pPr>
                    <a:defRPr sz="1300" b="1">
                      <a:solidFill>
                        <a:schemeClr val="tx1"/>
                      </a:solidFill>
                    </a:defRPr>
                  </a:pPr>
                  <a:endParaRPr lang="en-US"/>
                </a:p>
              </c:txPr>
              <c:showVal val="1"/>
            </c:dLbl>
            <c:txPr>
              <a:bodyPr/>
              <a:lstStyle/>
              <a:p>
                <a:pPr>
                  <a:defRPr sz="1200" b="1">
                    <a:solidFill>
                      <a:schemeClr val="tx1"/>
                    </a:solidFill>
                  </a:defRPr>
                </a:pPr>
                <a:endParaRPr lang="en-US"/>
              </a:p>
            </c:txPr>
            <c:showVal val="1"/>
          </c:dLbls>
          <c:cat>
            <c:strRef>
              <c:f>Sheet1!$A$2</c:f>
              <c:strCache>
                <c:ptCount val="1"/>
                <c:pt idx="0">
                  <c:v>Category 1</c:v>
                </c:pt>
              </c:strCache>
            </c:strRef>
          </c:cat>
          <c:val>
            <c:numRef>
              <c:f>Sheet1!$B$2</c:f>
              <c:numCache>
                <c:formatCode>0.00%</c:formatCode>
                <c:ptCount val="1"/>
                <c:pt idx="0">
                  <c:v>5.2700000000000101E-2</c:v>
                </c:pt>
              </c:numCache>
            </c:numRef>
          </c:val>
        </c:ser>
        <c:ser>
          <c:idx val="1"/>
          <c:order val="1"/>
          <c:tx>
            <c:strRef>
              <c:f>Sheet1!$C$1</c:f>
              <c:strCache>
                <c:ptCount val="1"/>
                <c:pt idx="0">
                  <c:v>Series 2</c:v>
                </c:pt>
              </c:strCache>
            </c:strRef>
          </c:tx>
          <c:spPr>
            <a:solidFill>
              <a:srgbClr val="FF0000"/>
            </a:solidFill>
          </c:spPr>
          <c:dLbls>
            <c:dLbl>
              <c:idx val="0"/>
              <c:layout>
                <c:manualLayout>
                  <c:x val="5.5555555555555504E-2"/>
                  <c:y val="-5.1282051282051301E-2"/>
                </c:manualLayout>
              </c:layout>
              <c:showVal val="1"/>
            </c:dLbl>
            <c:numFmt formatCode="0.0%" sourceLinked="0"/>
            <c:txPr>
              <a:bodyPr rot="-5400000" vert="horz"/>
              <a:lstStyle/>
              <a:p>
                <a:pPr>
                  <a:defRPr sz="1300" b="1">
                    <a:solidFill>
                      <a:schemeClr val="tx1"/>
                    </a:solidFill>
                  </a:defRPr>
                </a:pPr>
                <a:endParaRPr lang="en-US"/>
              </a:p>
            </c:txPr>
            <c:showVal val="1"/>
          </c:dLbls>
          <c:cat>
            <c:strRef>
              <c:f>Sheet1!$A$2</c:f>
              <c:strCache>
                <c:ptCount val="1"/>
                <c:pt idx="0">
                  <c:v>Category 1</c:v>
                </c:pt>
              </c:strCache>
            </c:strRef>
          </c:cat>
          <c:val>
            <c:numRef>
              <c:f>Sheet1!$C$2</c:f>
              <c:numCache>
                <c:formatCode>0.00%</c:formatCode>
                <c:ptCount val="1"/>
                <c:pt idx="0">
                  <c:v>9.2000000000000012E-2</c:v>
                </c:pt>
              </c:numCache>
            </c:numRef>
          </c:val>
        </c:ser>
        <c:shape val="box"/>
        <c:axId val="99431936"/>
        <c:axId val="99433472"/>
        <c:axId val="0"/>
      </c:bar3DChart>
      <c:catAx>
        <c:axId val="99431936"/>
        <c:scaling>
          <c:orientation val="minMax"/>
        </c:scaling>
        <c:delete val="1"/>
        <c:axPos val="b"/>
        <c:tickLblPos val="none"/>
        <c:crossAx val="99433472"/>
        <c:crosses val="autoZero"/>
        <c:auto val="1"/>
        <c:lblAlgn val="ctr"/>
        <c:lblOffset val="100"/>
      </c:catAx>
      <c:valAx>
        <c:axId val="99433472"/>
        <c:scaling>
          <c:orientation val="minMax"/>
          <c:max val="1"/>
          <c:min val="0"/>
        </c:scaling>
        <c:delete val="1"/>
        <c:axPos val="l"/>
        <c:numFmt formatCode="0%" sourceLinked="0"/>
        <c:tickLblPos val="none"/>
        <c:crossAx val="99431936"/>
        <c:crosses val="autoZero"/>
        <c:crossBetween val="between"/>
      </c:valAx>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floor>
      <c:spPr>
        <a:noFill/>
        <a:ln w="9525">
          <a:noFill/>
        </a:ln>
      </c:spPr>
    </c:floor>
    <c:plotArea>
      <c:layout/>
      <c:bar3DChart>
        <c:barDir val="col"/>
        <c:grouping val="clustered"/>
        <c:ser>
          <c:idx val="0"/>
          <c:order val="0"/>
          <c:tx>
            <c:strRef>
              <c:f>Sheet1!$B$1</c:f>
              <c:strCache>
                <c:ptCount val="1"/>
                <c:pt idx="0">
                  <c:v>Series 1</c:v>
                </c:pt>
              </c:strCache>
            </c:strRef>
          </c:tx>
          <c:spPr>
            <a:solidFill>
              <a:schemeClr val="accent1">
                <a:lumMod val="60000"/>
                <a:lumOff val="40000"/>
              </a:schemeClr>
            </a:solidFill>
          </c:spPr>
          <c:dLbls>
            <c:dLbl>
              <c:idx val="0"/>
              <c:layout>
                <c:manualLayout>
                  <c:x val="5.5555555555555407E-2"/>
                  <c:y val="-6.4102564102564083E-2"/>
                </c:manualLayout>
              </c:layout>
              <c:numFmt formatCode="0.0%" sourceLinked="0"/>
              <c:spPr/>
              <c:txPr>
                <a:bodyPr rot="-5400000" vert="horz"/>
                <a:lstStyle/>
                <a:p>
                  <a:pPr>
                    <a:defRPr sz="1300" b="1">
                      <a:solidFill>
                        <a:schemeClr val="tx1"/>
                      </a:solidFill>
                    </a:defRPr>
                  </a:pPr>
                  <a:endParaRPr lang="en-US"/>
                </a:p>
              </c:txPr>
              <c:showVal val="1"/>
            </c:dLbl>
            <c:numFmt formatCode="0.0%" sourceLinked="0"/>
            <c:txPr>
              <a:bodyPr/>
              <a:lstStyle/>
              <a:p>
                <a:pPr>
                  <a:defRPr sz="1300" b="1">
                    <a:solidFill>
                      <a:schemeClr val="tx1"/>
                    </a:solidFill>
                  </a:defRPr>
                </a:pPr>
                <a:endParaRPr lang="en-US"/>
              </a:p>
            </c:txPr>
            <c:showVal val="1"/>
          </c:dLbls>
          <c:cat>
            <c:strRef>
              <c:f>Sheet1!$A$2</c:f>
              <c:strCache>
                <c:ptCount val="1"/>
                <c:pt idx="0">
                  <c:v>Category 1</c:v>
                </c:pt>
              </c:strCache>
            </c:strRef>
          </c:cat>
          <c:val>
            <c:numRef>
              <c:f>Sheet1!$B$2</c:f>
              <c:numCache>
                <c:formatCode>0.00%</c:formatCode>
                <c:ptCount val="1"/>
                <c:pt idx="0">
                  <c:v>8.6200000000000027E-2</c:v>
                </c:pt>
              </c:numCache>
            </c:numRef>
          </c:val>
        </c:ser>
        <c:ser>
          <c:idx val="1"/>
          <c:order val="1"/>
          <c:tx>
            <c:strRef>
              <c:f>Sheet1!$C$1</c:f>
              <c:strCache>
                <c:ptCount val="1"/>
                <c:pt idx="0">
                  <c:v>Series 2</c:v>
                </c:pt>
              </c:strCache>
            </c:strRef>
          </c:tx>
          <c:spPr>
            <a:solidFill>
              <a:srgbClr val="FF0000"/>
            </a:solidFill>
          </c:spPr>
          <c:dLbls>
            <c:dLbl>
              <c:idx val="0"/>
              <c:layout>
                <c:manualLayout>
                  <c:x val="5.5555555555555504E-2"/>
                  <c:y val="-3.8461538461538498E-2"/>
                </c:manualLayout>
              </c:layout>
              <c:showVal val="1"/>
            </c:dLbl>
            <c:numFmt formatCode="0.0%" sourceLinked="0"/>
            <c:txPr>
              <a:bodyPr rot="-5400000" vert="horz"/>
              <a:lstStyle/>
              <a:p>
                <a:pPr>
                  <a:defRPr sz="1300" b="1">
                    <a:solidFill>
                      <a:schemeClr val="tx1"/>
                    </a:solidFill>
                  </a:defRPr>
                </a:pPr>
                <a:endParaRPr lang="en-US"/>
              </a:p>
            </c:txPr>
            <c:showVal val="1"/>
          </c:dLbls>
          <c:cat>
            <c:strRef>
              <c:f>Sheet1!$A$2</c:f>
              <c:strCache>
                <c:ptCount val="1"/>
                <c:pt idx="0">
                  <c:v>Category 1</c:v>
                </c:pt>
              </c:strCache>
            </c:strRef>
          </c:cat>
          <c:val>
            <c:numRef>
              <c:f>Sheet1!$C$2</c:f>
              <c:numCache>
                <c:formatCode>0.00%</c:formatCode>
                <c:ptCount val="1"/>
                <c:pt idx="0">
                  <c:v>6.6000000000000003E-2</c:v>
                </c:pt>
              </c:numCache>
            </c:numRef>
          </c:val>
        </c:ser>
        <c:shape val="box"/>
        <c:axId val="93966720"/>
        <c:axId val="93968256"/>
        <c:axId val="0"/>
      </c:bar3DChart>
      <c:catAx>
        <c:axId val="93966720"/>
        <c:scaling>
          <c:orientation val="minMax"/>
        </c:scaling>
        <c:delete val="1"/>
        <c:axPos val="b"/>
        <c:tickLblPos val="none"/>
        <c:crossAx val="93968256"/>
        <c:crosses val="autoZero"/>
        <c:auto val="1"/>
        <c:lblAlgn val="ctr"/>
        <c:lblOffset val="100"/>
      </c:catAx>
      <c:valAx>
        <c:axId val="93968256"/>
        <c:scaling>
          <c:orientation val="minMax"/>
          <c:max val="1"/>
          <c:min val="0"/>
        </c:scaling>
        <c:delete val="1"/>
        <c:axPos val="l"/>
        <c:numFmt formatCode="0%" sourceLinked="0"/>
        <c:tickLblPos val="none"/>
        <c:crossAx val="93966720"/>
        <c:crosses val="autoZero"/>
        <c:crossBetween val="between"/>
      </c:valAx>
    </c:plotArea>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floor>
      <c:spPr>
        <a:noFill/>
        <a:ln w="9525">
          <a:noFill/>
        </a:ln>
      </c:spPr>
    </c:floor>
    <c:plotArea>
      <c:layout/>
      <c:bar3DChart>
        <c:barDir val="col"/>
        <c:grouping val="clustered"/>
        <c:ser>
          <c:idx val="0"/>
          <c:order val="0"/>
          <c:tx>
            <c:strRef>
              <c:f>Sheet1!$B$1</c:f>
              <c:strCache>
                <c:ptCount val="1"/>
                <c:pt idx="0">
                  <c:v>Series 1</c:v>
                </c:pt>
              </c:strCache>
            </c:strRef>
          </c:tx>
          <c:spPr>
            <a:solidFill>
              <a:schemeClr val="accent1">
                <a:lumMod val="60000"/>
                <a:lumOff val="40000"/>
              </a:schemeClr>
            </a:solidFill>
          </c:spPr>
          <c:dLbls>
            <c:dLbl>
              <c:idx val="0"/>
              <c:layout>
                <c:manualLayout>
                  <c:x val="0"/>
                  <c:y val="-8.9743589743589744E-2"/>
                </c:manualLayout>
              </c:layout>
              <c:numFmt formatCode="0.0%" sourceLinked="0"/>
              <c:spPr/>
              <c:txPr>
                <a:bodyPr rot="-5400000" vert="horz"/>
                <a:lstStyle/>
                <a:p>
                  <a:pPr>
                    <a:defRPr sz="1300" b="1">
                      <a:solidFill>
                        <a:schemeClr val="bg1"/>
                      </a:solidFill>
                    </a:defRPr>
                  </a:pPr>
                  <a:endParaRPr lang="en-US"/>
                </a:p>
              </c:txPr>
              <c:showVal val="1"/>
            </c:dLbl>
            <c:numFmt formatCode="0.0%" sourceLinked="0"/>
            <c:txPr>
              <a:bodyPr/>
              <a:lstStyle/>
              <a:p>
                <a:pPr>
                  <a:defRPr sz="1300" b="1">
                    <a:solidFill>
                      <a:schemeClr val="bg1"/>
                    </a:solidFill>
                  </a:defRPr>
                </a:pPr>
                <a:endParaRPr lang="en-US"/>
              </a:p>
            </c:txPr>
            <c:showVal val="1"/>
          </c:dLbls>
          <c:cat>
            <c:strRef>
              <c:f>Sheet1!$A$2</c:f>
              <c:strCache>
                <c:ptCount val="1"/>
                <c:pt idx="0">
                  <c:v>Category 1</c:v>
                </c:pt>
              </c:strCache>
            </c:strRef>
          </c:cat>
          <c:val>
            <c:numRef>
              <c:f>Sheet1!$B$2</c:f>
              <c:numCache>
                <c:formatCode>0.00%</c:formatCode>
                <c:ptCount val="1"/>
                <c:pt idx="0">
                  <c:v>9.9200000000000024E-2</c:v>
                </c:pt>
              </c:numCache>
            </c:numRef>
          </c:val>
        </c:ser>
        <c:ser>
          <c:idx val="1"/>
          <c:order val="1"/>
          <c:tx>
            <c:strRef>
              <c:f>Sheet1!$C$1</c:f>
              <c:strCache>
                <c:ptCount val="1"/>
                <c:pt idx="0">
                  <c:v>Series 2</c:v>
                </c:pt>
              </c:strCache>
            </c:strRef>
          </c:tx>
          <c:spPr>
            <a:solidFill>
              <a:srgbClr val="FF0000"/>
            </a:solidFill>
          </c:spPr>
          <c:dLbls>
            <c:dLbl>
              <c:idx val="0"/>
              <c:layout>
                <c:manualLayout>
                  <c:x val="3.7037037037037007E-2"/>
                  <c:y val="-4.4871794871794907E-2"/>
                </c:manualLayout>
              </c:layout>
              <c:showVal val="1"/>
            </c:dLbl>
            <c:numFmt formatCode="0.0%" sourceLinked="0"/>
            <c:txPr>
              <a:bodyPr rot="-5400000" vert="horz"/>
              <a:lstStyle/>
              <a:p>
                <a:pPr>
                  <a:defRPr sz="1300" b="1">
                    <a:solidFill>
                      <a:schemeClr val="bg1"/>
                    </a:solidFill>
                  </a:defRPr>
                </a:pPr>
                <a:endParaRPr lang="en-US"/>
              </a:p>
            </c:txPr>
            <c:showVal val="1"/>
          </c:dLbls>
          <c:cat>
            <c:strRef>
              <c:f>Sheet1!$A$2</c:f>
              <c:strCache>
                <c:ptCount val="1"/>
                <c:pt idx="0">
                  <c:v>Category 1</c:v>
                </c:pt>
              </c:strCache>
            </c:strRef>
          </c:cat>
          <c:val>
            <c:numRef>
              <c:f>Sheet1!$C$2</c:f>
              <c:numCache>
                <c:formatCode>0.00%</c:formatCode>
                <c:ptCount val="1"/>
                <c:pt idx="0">
                  <c:v>0.18400000000000002</c:v>
                </c:pt>
              </c:numCache>
            </c:numRef>
          </c:val>
        </c:ser>
        <c:shape val="box"/>
        <c:axId val="99806208"/>
        <c:axId val="99808000"/>
        <c:axId val="0"/>
      </c:bar3DChart>
      <c:catAx>
        <c:axId val="99806208"/>
        <c:scaling>
          <c:orientation val="minMax"/>
        </c:scaling>
        <c:delete val="1"/>
        <c:axPos val="b"/>
        <c:tickLblPos val="none"/>
        <c:crossAx val="99808000"/>
        <c:crosses val="autoZero"/>
        <c:auto val="1"/>
        <c:lblAlgn val="ctr"/>
        <c:lblOffset val="100"/>
      </c:catAx>
      <c:valAx>
        <c:axId val="99808000"/>
        <c:scaling>
          <c:orientation val="minMax"/>
          <c:max val="1"/>
          <c:min val="0"/>
        </c:scaling>
        <c:delete val="1"/>
        <c:axPos val="l"/>
        <c:numFmt formatCode="0%" sourceLinked="0"/>
        <c:tickLblPos val="none"/>
        <c:crossAx val="99806208"/>
        <c:crosses val="autoZero"/>
        <c:crossBetween val="between"/>
      </c:valAx>
    </c:plotArea>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solidFill>
                  <a:schemeClr val="bg1"/>
                </a:solidFill>
              </a:defRPr>
            </a:pPr>
            <a:r>
              <a:rPr lang="en-US" sz="1750" dirty="0">
                <a:solidFill>
                  <a:schemeClr val="bg1"/>
                </a:solidFill>
              </a:rPr>
              <a:t>Los Angeles </a:t>
            </a:r>
            <a:r>
              <a:rPr lang="en-US" sz="1750" dirty="0" smtClean="0">
                <a:solidFill>
                  <a:schemeClr val="bg1"/>
                </a:solidFill>
              </a:rPr>
              <a:t>County, 2009</a:t>
            </a:r>
            <a:endParaRPr lang="en-US" sz="1750" dirty="0">
              <a:solidFill>
                <a:schemeClr val="bg1"/>
              </a:solidFill>
            </a:endParaRPr>
          </a:p>
        </c:rich>
      </c:tx>
      <c:layout>
        <c:manualLayout>
          <c:xMode val="edge"/>
          <c:yMode val="edge"/>
          <c:x val="1.8067236276316498E-2"/>
          <c:y val="0"/>
        </c:manualLayout>
      </c:layout>
      <c:overlay val="1"/>
    </c:title>
    <c:view3D>
      <c:rAngAx val="1"/>
    </c:view3D>
    <c:floor>
      <c:spPr>
        <a:noFill/>
        <a:ln w="9525">
          <a:noFill/>
        </a:ln>
      </c:spPr>
    </c:floor>
    <c:plotArea>
      <c:layout>
        <c:manualLayout>
          <c:layoutTarget val="inner"/>
          <c:xMode val="edge"/>
          <c:yMode val="edge"/>
          <c:x val="4.7619047619047623E-2"/>
          <c:y val="0.22105029210058399"/>
          <c:w val="0.43253968253968306"/>
          <c:h val="0.7675764118194911"/>
        </c:manualLayout>
      </c:layout>
      <c:bar3DChart>
        <c:barDir val="col"/>
        <c:grouping val="clustered"/>
        <c:ser>
          <c:idx val="0"/>
          <c:order val="0"/>
          <c:tx>
            <c:strRef>
              <c:f>Sheet1!$B$1</c:f>
              <c:strCache>
                <c:ptCount val="1"/>
                <c:pt idx="0">
                  <c:v>Public HIV Tests</c:v>
                </c:pt>
              </c:strCache>
            </c:strRef>
          </c:tx>
          <c:spPr>
            <a:solidFill>
              <a:schemeClr val="accent1">
                <a:lumMod val="60000"/>
                <a:lumOff val="40000"/>
              </a:schemeClr>
            </a:solidFill>
          </c:spPr>
          <c:dLbls>
            <c:dLbl>
              <c:idx val="0"/>
              <c:layout>
                <c:manualLayout>
                  <c:x val="0"/>
                  <c:y val="-6.9892473118279619E-2"/>
                </c:manualLayout>
              </c:layout>
              <c:numFmt formatCode="0.0%" sourceLinked="0"/>
              <c:spPr/>
              <c:txPr>
                <a:bodyPr rot="-5400000" vert="horz"/>
                <a:lstStyle/>
                <a:p>
                  <a:pPr>
                    <a:defRPr sz="1300" b="1">
                      <a:solidFill>
                        <a:schemeClr val="bg1"/>
                      </a:solidFill>
                    </a:defRPr>
                  </a:pPr>
                  <a:endParaRPr lang="en-US"/>
                </a:p>
              </c:txPr>
              <c:showVal val="1"/>
            </c:dLbl>
            <c:numFmt formatCode="0.0%" sourceLinked="0"/>
            <c:txPr>
              <a:bodyPr/>
              <a:lstStyle/>
              <a:p>
                <a:pPr>
                  <a:defRPr sz="1300" b="1">
                    <a:solidFill>
                      <a:schemeClr val="bg1"/>
                    </a:solidFill>
                  </a:defRPr>
                </a:pPr>
                <a:endParaRPr lang="en-US"/>
              </a:p>
            </c:txPr>
            <c:showVal val="1"/>
          </c:dLbls>
          <c:cat>
            <c:strRef>
              <c:f>Sheet1!$A$2</c:f>
              <c:strCache>
                <c:ptCount val="1"/>
                <c:pt idx="0">
                  <c:v>Category 1</c:v>
                </c:pt>
              </c:strCache>
            </c:strRef>
          </c:cat>
          <c:val>
            <c:numRef>
              <c:f>Sheet1!$B$2</c:f>
              <c:numCache>
                <c:formatCode>0.00%</c:formatCode>
                <c:ptCount val="1"/>
                <c:pt idx="0">
                  <c:v>0.71400000000000008</c:v>
                </c:pt>
              </c:numCache>
            </c:numRef>
          </c:val>
        </c:ser>
        <c:ser>
          <c:idx val="1"/>
          <c:order val="1"/>
          <c:tx>
            <c:strRef>
              <c:f>Sheet1!$C$1</c:f>
              <c:strCache>
                <c:ptCount val="1"/>
                <c:pt idx="0">
                  <c:v>New HIV Cases</c:v>
                </c:pt>
              </c:strCache>
            </c:strRef>
          </c:tx>
          <c:spPr>
            <a:solidFill>
              <a:srgbClr val="FF0000"/>
            </a:solidFill>
          </c:spPr>
          <c:dLbls>
            <c:dLbl>
              <c:idx val="0"/>
              <c:layout>
                <c:manualLayout>
                  <c:x val="2.3809523809523801E-2"/>
                  <c:y val="-6.4516129032258104E-2"/>
                </c:manualLayout>
              </c:layout>
              <c:numFmt formatCode="0.0%" sourceLinked="0"/>
              <c:spPr/>
              <c:txPr>
                <a:bodyPr rot="-5400000" vert="horz"/>
                <a:lstStyle/>
                <a:p>
                  <a:pPr>
                    <a:defRPr sz="1300" b="1">
                      <a:solidFill>
                        <a:schemeClr val="bg1"/>
                      </a:solidFill>
                    </a:defRPr>
                  </a:pPr>
                  <a:endParaRPr lang="en-US"/>
                </a:p>
              </c:txPr>
              <c:showVal val="1"/>
            </c:dLbl>
            <c:numFmt formatCode="0.0%" sourceLinked="0"/>
            <c:txPr>
              <a:bodyPr rot="-5400000" vert="horz"/>
              <a:lstStyle/>
              <a:p>
                <a:pPr>
                  <a:defRPr sz="1200" b="1">
                    <a:solidFill>
                      <a:schemeClr val="bg1"/>
                    </a:solidFill>
                  </a:defRPr>
                </a:pPr>
                <a:endParaRPr lang="en-US"/>
              </a:p>
            </c:txPr>
            <c:showVal val="1"/>
          </c:dLbls>
          <c:cat>
            <c:strRef>
              <c:f>Sheet1!$A$2</c:f>
              <c:strCache>
                <c:ptCount val="1"/>
                <c:pt idx="0">
                  <c:v>Category 1</c:v>
                </c:pt>
              </c:strCache>
            </c:strRef>
          </c:cat>
          <c:val>
            <c:numRef>
              <c:f>Sheet1!$C$2</c:f>
              <c:numCache>
                <c:formatCode>0.00%</c:formatCode>
                <c:ptCount val="1"/>
                <c:pt idx="0">
                  <c:v>0.82300000000000006</c:v>
                </c:pt>
              </c:numCache>
            </c:numRef>
          </c:val>
        </c:ser>
        <c:shape val="box"/>
        <c:axId val="99928320"/>
        <c:axId val="100016128"/>
        <c:axId val="0"/>
      </c:bar3DChart>
      <c:catAx>
        <c:axId val="99928320"/>
        <c:scaling>
          <c:orientation val="minMax"/>
        </c:scaling>
        <c:delete val="1"/>
        <c:axPos val="b"/>
        <c:tickLblPos val="none"/>
        <c:crossAx val="100016128"/>
        <c:crosses val="autoZero"/>
        <c:auto val="1"/>
        <c:lblAlgn val="ctr"/>
        <c:lblOffset val="100"/>
      </c:catAx>
      <c:valAx>
        <c:axId val="100016128"/>
        <c:scaling>
          <c:orientation val="minMax"/>
          <c:max val="1"/>
          <c:min val="0"/>
        </c:scaling>
        <c:delete val="1"/>
        <c:axPos val="l"/>
        <c:numFmt formatCode="0%" sourceLinked="0"/>
        <c:tickLblPos val="none"/>
        <c:crossAx val="99928320"/>
        <c:crosses val="autoZero"/>
        <c:crossBetween val="between"/>
      </c:valAx>
    </c:plotArea>
    <c:legend>
      <c:legendPos val="r"/>
      <c:legendEntry>
        <c:idx val="0"/>
        <c:txPr>
          <a:bodyPr/>
          <a:lstStyle/>
          <a:p>
            <a:pPr>
              <a:defRPr b="1">
                <a:solidFill>
                  <a:schemeClr val="bg1"/>
                </a:solidFill>
              </a:defRPr>
            </a:pPr>
            <a:endParaRPr lang="en-US"/>
          </a:p>
        </c:txPr>
      </c:legendEntry>
      <c:legendEntry>
        <c:idx val="1"/>
        <c:txPr>
          <a:bodyPr/>
          <a:lstStyle/>
          <a:p>
            <a:pPr>
              <a:defRPr b="1">
                <a:solidFill>
                  <a:schemeClr val="bg1"/>
                </a:solidFill>
              </a:defRPr>
            </a:pPr>
            <a:endParaRPr lang="en-US"/>
          </a:p>
        </c:txPr>
      </c:legendEntry>
      <c:layout>
        <c:manualLayout>
          <c:xMode val="edge"/>
          <c:yMode val="edge"/>
          <c:x val="0.38103674540682403"/>
          <c:y val="0.24813976377952801"/>
          <c:w val="0.52659574468085102"/>
          <c:h val="0.6950856663750371"/>
        </c:manualLayout>
      </c:layout>
      <c:overlay val="1"/>
      <c:txPr>
        <a:bodyPr/>
        <a:lstStyle/>
        <a:p>
          <a:pPr>
            <a:defRPr>
              <a:solidFill>
                <a:schemeClr val="bg1"/>
              </a:solidFill>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a:solidFill>
                  <a:schemeClr val="bg1"/>
                </a:solidFill>
              </a:rPr>
              <a:t>Population</a:t>
            </a:r>
          </a:p>
        </c:rich>
      </c:tx>
      <c:layout/>
    </c:title>
    <c:view3D>
      <c:rotX val="30"/>
      <c:perspective val="30"/>
    </c:view3D>
    <c:plotArea>
      <c:layout>
        <c:manualLayout>
          <c:layoutTarget val="inner"/>
          <c:xMode val="edge"/>
          <c:yMode val="edge"/>
          <c:x val="3.0521434820647408E-2"/>
          <c:y val="0.15990303295421504"/>
          <c:w val="0.59119050743657109"/>
          <c:h val="0.73563393117527009"/>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dLbl>
              <c:idx val="0"/>
              <c:spPr/>
              <c:txPr>
                <a:bodyPr/>
                <a:lstStyle/>
                <a:p>
                  <a:pPr>
                    <a:defRPr sz="1600" b="1" i="0" baseline="0">
                      <a:solidFill>
                        <a:sysClr val="windowText" lastClr="000000"/>
                      </a:solidFill>
                    </a:defRPr>
                  </a:pPr>
                  <a:endParaRPr lang="en-US"/>
                </a:p>
              </c:txPr>
            </c:dLbl>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Sheet1!$E$5:$E$6</c:f>
              <c:numCache>
                <c:formatCode>0.0%</c:formatCode>
                <c:ptCount val="2"/>
                <c:pt idx="0">
                  <c:v>0.26643851856886103</c:v>
                </c:pt>
                <c:pt idx="1">
                  <c:v>0.73356148143113897</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0.9739675171038551</c:v>
                </c:pt>
              </c:numCache>
            </c:numRef>
          </c:val>
        </c:ser>
      </c:pie3DChart>
    </c:plotArea>
    <c:legend>
      <c:legendPos val="r"/>
      <c:layout>
        <c:manualLayout>
          <c:xMode val="edge"/>
          <c:yMode val="edge"/>
          <c:x val="0.62445559930008809"/>
          <c:y val="0.373377442403033"/>
          <c:w val="0.347766622922135"/>
          <c:h val="0.3688699329250521"/>
        </c:manualLayout>
      </c:layout>
      <c:txPr>
        <a:bodyPr/>
        <a:lstStyle/>
        <a:p>
          <a:pPr>
            <a:defRPr sz="1400" b="1" i="0" baseline="0">
              <a:solidFill>
                <a:schemeClr val="bg1"/>
              </a:solidFill>
            </a:defRPr>
          </a:pPr>
          <a:endParaRPr lang="en-US"/>
        </a:p>
      </c:txPr>
    </c:legend>
    <c:plotVisOnly val="1"/>
  </c:chart>
  <c:spPr>
    <a:no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dirty="0" smtClean="0">
                <a:solidFill>
                  <a:schemeClr val="bg1"/>
                </a:solidFill>
              </a:rPr>
              <a:t>HIV/AIDS </a:t>
            </a:r>
            <a:r>
              <a:rPr lang="en-US" dirty="0">
                <a:solidFill>
                  <a:schemeClr val="bg1"/>
                </a:solidFill>
              </a:rPr>
              <a:t>Cases, 2010</a:t>
            </a:r>
          </a:p>
        </c:rich>
      </c:tx>
      <c:layout/>
    </c:title>
    <c:view3D>
      <c:rotX val="30"/>
      <c:perspective val="30"/>
    </c:view3D>
    <c:plotArea>
      <c:layout>
        <c:manualLayout>
          <c:layoutTarget val="inner"/>
          <c:xMode val="edge"/>
          <c:yMode val="edge"/>
          <c:x val="3.0521434820647408E-2"/>
          <c:y val="0.15990303295421504"/>
          <c:w val="0.59119050743657109"/>
          <c:h val="0.73563393117527009"/>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dLbl>
              <c:idx val="0"/>
              <c:spPr/>
              <c:txPr>
                <a:bodyPr/>
                <a:lstStyle/>
                <a:p>
                  <a:pPr>
                    <a:defRPr sz="1600" b="1" i="0" baseline="0">
                      <a:solidFill>
                        <a:sysClr val="windowText" lastClr="000000"/>
                      </a:solidFill>
                    </a:defRPr>
                  </a:pPr>
                  <a:endParaRPr lang="en-US"/>
                </a:p>
              </c:txPr>
            </c:dLbl>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Sheet1!$F$5:$F$6</c:f>
              <c:numCache>
                <c:formatCode>0.0%</c:formatCode>
                <c:ptCount val="2"/>
                <c:pt idx="0">
                  <c:v>0.46146367001982108</c:v>
                </c:pt>
                <c:pt idx="1">
                  <c:v>0.53853632998017886</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0.9739675171038551</c:v>
                </c:pt>
              </c:numCache>
            </c:numRef>
          </c:val>
        </c:ser>
      </c:pie3DChart>
    </c:plotArea>
    <c:legend>
      <c:legendPos val="r"/>
      <c:layout>
        <c:manualLayout>
          <c:xMode val="edge"/>
          <c:yMode val="edge"/>
          <c:x val="0.62445559930008809"/>
          <c:y val="0.373377442403033"/>
          <c:w val="0.347766622922135"/>
          <c:h val="0.3688699329250531"/>
        </c:manualLayout>
      </c:layout>
      <c:txPr>
        <a:bodyPr/>
        <a:lstStyle/>
        <a:p>
          <a:pPr>
            <a:defRPr sz="1400" b="1" i="0" baseline="0">
              <a:solidFill>
                <a:schemeClr val="bg1"/>
              </a:solidFill>
            </a:defRPr>
          </a:pPr>
          <a:endParaRPr lang="en-US"/>
        </a:p>
      </c:txPr>
    </c:legend>
    <c:plotVisOnly val="1"/>
  </c:chart>
  <c:spPr>
    <a:no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chemeClr val="bg1"/>
                </a:solidFill>
              </a:rPr>
              <a:t>HIV/AIDS </a:t>
            </a:r>
            <a:r>
              <a:rPr lang="en-US" dirty="0" smtClean="0">
                <a:solidFill>
                  <a:schemeClr val="bg1"/>
                </a:solidFill>
              </a:rPr>
              <a:t>Cases</a:t>
            </a:r>
            <a:endParaRPr lang="en-US" dirty="0">
              <a:solidFill>
                <a:schemeClr val="bg1"/>
              </a:solidFill>
            </a:endParaRPr>
          </a:p>
        </c:rich>
      </c:tx>
      <c:layout>
        <c:manualLayout>
          <c:xMode val="edge"/>
          <c:yMode val="edge"/>
          <c:x val="0.13182633420822401"/>
          <c:y val="0.12851312335957998"/>
        </c:manualLayout>
      </c:layout>
    </c:title>
    <c:view3D>
      <c:rotX val="30"/>
      <c:perspective val="30"/>
    </c:view3D>
    <c:plotArea>
      <c:layout>
        <c:manualLayout>
          <c:layoutTarget val="inner"/>
          <c:xMode val="edge"/>
          <c:yMode val="edge"/>
          <c:x val="3.3299212598425207E-2"/>
          <c:y val="0.26420577427821501"/>
          <c:w val="0.5828571741032369"/>
          <c:h val="0.71579422572178508"/>
        </c:manualLayout>
      </c:layout>
      <c:pie3DChart>
        <c:varyColors val="1"/>
        <c:ser>
          <c:idx val="2"/>
          <c:order val="2"/>
          <c:explosion val="25"/>
          <c:dPt>
            <c:idx val="2"/>
            <c:spPr>
              <a:solidFill>
                <a:srgbClr val="FF0000"/>
              </a:solidFill>
            </c:spPr>
          </c:dPt>
          <c:dLbls>
            <c:dLbl>
              <c:idx val="0"/>
              <c:layout/>
              <c:tx>
                <c:rich>
                  <a:bodyPr/>
                  <a:lstStyle/>
                  <a:p>
                    <a:r>
                      <a:rPr lang="en-US" dirty="0">
                        <a:solidFill>
                          <a:srgbClr val="002060"/>
                        </a:solidFill>
                      </a:rPr>
                      <a:t>21.0%</a:t>
                    </a:r>
                  </a:p>
                </c:rich>
              </c:tx>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Sheet1!$G$3:$K$3</c:f>
              <c:numCache>
                <c:formatCode>0.0%</c:formatCode>
                <c:ptCount val="5"/>
                <c:pt idx="0">
                  <c:v>0.21000000000000002</c:v>
                </c:pt>
                <c:pt idx="1">
                  <c:v>0.4</c:v>
                </c:pt>
                <c:pt idx="2">
                  <c:v>0.35000000000000003</c:v>
                </c:pt>
                <c:pt idx="3">
                  <c:v>3.0000000000000002E-2</c:v>
                </c:pt>
                <c:pt idx="4">
                  <c:v>1.0000000000000002E-2</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0.9739675171038551</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0.9739675171038551</c:v>
                </c:pt>
              </c:numCache>
            </c:numRef>
          </c:val>
        </c:ser>
      </c:pie3DChart>
    </c:plotArea>
    <c:legend>
      <c:legendPos val="r"/>
      <c:layout>
        <c:manualLayout>
          <c:xMode val="edge"/>
          <c:yMode val="edge"/>
          <c:x val="0.69917366579177598"/>
          <c:y val="0.30120570866141699"/>
          <c:w val="0.23672922134733204"/>
          <c:h val="0.54872834645669311"/>
        </c:manualLayout>
      </c:layout>
      <c:txPr>
        <a:bodyPr/>
        <a:lstStyle/>
        <a:p>
          <a:pPr>
            <a:defRPr sz="1600" b="1">
              <a:solidFill>
                <a:schemeClr val="bg1"/>
              </a:solidFill>
            </a:defRPr>
          </a:pPr>
          <a:endParaRPr lang="en-US"/>
        </a:p>
      </c:txPr>
    </c:legend>
    <c:plotVisOnly val="1"/>
  </c:chart>
  <c:spPr>
    <a:no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solidFill>
                  <a:schemeClr val="bg1"/>
                </a:solidFill>
              </a:rPr>
              <a:t>Overall, Race/Ethnicity</a:t>
            </a:r>
            <a:endParaRPr lang="en-US" dirty="0">
              <a:solidFill>
                <a:schemeClr val="bg1"/>
              </a:solidFill>
            </a:endParaRPr>
          </a:p>
        </c:rich>
      </c:tx>
      <c:layout>
        <c:manualLayout>
          <c:xMode val="edge"/>
          <c:yMode val="edge"/>
          <c:x val="5.2583333333333405E-2"/>
          <c:y val="2.7777777777777807E-2"/>
        </c:manualLayout>
      </c:layout>
    </c:title>
    <c:view3D>
      <c:rotX val="30"/>
      <c:perspective val="30"/>
    </c:view3D>
    <c:plotArea>
      <c:layout>
        <c:manualLayout>
          <c:layoutTarget val="inner"/>
          <c:xMode val="edge"/>
          <c:yMode val="edge"/>
          <c:x val="3.0521434820647408E-2"/>
          <c:y val="0.22008821813939902"/>
          <c:w val="0.59119050743657109"/>
          <c:h val="0.73563393117527009"/>
        </c:manualLayout>
      </c:layout>
      <c:pie3DChart>
        <c:varyColors val="1"/>
        <c:ser>
          <c:idx val="2"/>
          <c:order val="2"/>
          <c:explosion val="25"/>
          <c:dPt>
            <c:idx val="2"/>
            <c:spPr>
              <a:solidFill>
                <a:srgbClr val="FF0000"/>
              </a:solidFill>
            </c:spPr>
          </c:dPt>
          <c:dLbls>
            <c:dLbl>
              <c:idx val="0"/>
              <c:layout>
                <c:manualLayout>
                  <c:x val="1.9812773403324598E-2"/>
                  <c:y val="-3.7158063575386417E-2"/>
                </c:manualLayout>
              </c:layout>
              <c:showVal val="1"/>
            </c:dLbl>
            <c:dLbl>
              <c:idx val="3"/>
              <c:layout>
                <c:manualLayout>
                  <c:x val="-5.2950459317585304E-2"/>
                  <c:y val="-2.3902376786235004E-2"/>
                </c:manualLayout>
              </c:layout>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Sheet1!$G$5:$K$5</c:f>
              <c:numCache>
                <c:formatCode>0.0%</c:formatCode>
                <c:ptCount val="5"/>
                <c:pt idx="0">
                  <c:v>8.800000000000012E-2</c:v>
                </c:pt>
                <c:pt idx="1">
                  <c:v>0.47300000000000003</c:v>
                </c:pt>
                <c:pt idx="2">
                  <c:v>0.30100000000000005</c:v>
                </c:pt>
                <c:pt idx="3">
                  <c:v>0.13300000000000001</c:v>
                </c:pt>
                <c:pt idx="4">
                  <c:v>5.000000000000001E-3</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0.9739675171038551</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0.9739675171038551</c:v>
                </c:pt>
              </c:numCache>
            </c:numRef>
          </c:val>
        </c:ser>
      </c:pie3DChart>
    </c:plotArea>
    <c:plotVisOnly val="1"/>
  </c:chart>
  <c:spPr>
    <a:no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smtClean="0">
                <a:solidFill>
                  <a:schemeClr val="bg1"/>
                </a:solidFill>
              </a:rPr>
              <a:t>Los Angeles County</a:t>
            </a:r>
            <a:endParaRPr lang="en-US" sz="1800" dirty="0">
              <a:solidFill>
                <a:schemeClr val="bg1"/>
              </a:solidFill>
            </a:endParaRPr>
          </a:p>
        </c:rich>
      </c:tx>
      <c:layout>
        <c:manualLayout>
          <c:xMode val="edge"/>
          <c:yMode val="edge"/>
          <c:x val="0.12816777710478497"/>
          <c:y val="0"/>
        </c:manualLayout>
      </c:layout>
    </c:title>
    <c:view3D>
      <c:rAngAx val="1"/>
    </c:view3D>
    <c:plotArea>
      <c:layout>
        <c:manualLayout>
          <c:layoutTarget val="inner"/>
          <c:xMode val="edge"/>
          <c:yMode val="edge"/>
          <c:x val="0.11693014334746601"/>
          <c:y val="0.18269476258649506"/>
          <c:w val="0.43595951948314204"/>
          <c:h val="0.67273760187871312"/>
        </c:manualLayout>
      </c:layout>
      <c:bar3DChart>
        <c:barDir val="col"/>
        <c:grouping val="clustered"/>
        <c:ser>
          <c:idx val="0"/>
          <c:order val="0"/>
          <c:tx>
            <c:strRef>
              <c:f>Sheet1!$B$1</c:f>
              <c:strCache>
                <c:ptCount val="1"/>
                <c:pt idx="0">
                  <c:v>HIV</c:v>
                </c:pt>
              </c:strCache>
            </c:strRef>
          </c:tx>
          <c:spPr>
            <a:solidFill>
              <a:srgbClr val="FF0000"/>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Sheet1!$B$2</c:f>
              <c:numCache>
                <c:formatCode>0.0%</c:formatCode>
                <c:ptCount val="1"/>
                <c:pt idx="0">
                  <c:v>0.82300000000000006</c:v>
                </c:pt>
              </c:numCache>
            </c:numRef>
          </c:val>
        </c:ser>
        <c:ser>
          <c:idx val="1"/>
          <c:order val="1"/>
          <c:tx>
            <c:strRef>
              <c:f>Sheet1!$C$1</c:f>
              <c:strCache>
                <c:ptCount val="1"/>
                <c:pt idx="0">
                  <c:v>Syphilis+HIV</c:v>
                </c:pt>
              </c:strCache>
            </c:strRef>
          </c:tx>
          <c:spPr>
            <a:solidFill>
              <a:schemeClr val="accent5"/>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Sheet1!$C$2</c:f>
              <c:numCache>
                <c:formatCode>0.0%</c:formatCode>
                <c:ptCount val="1"/>
                <c:pt idx="0">
                  <c:v>0.81900000000000006</c:v>
                </c:pt>
              </c:numCache>
            </c:numRef>
          </c:val>
        </c:ser>
        <c:ser>
          <c:idx val="2"/>
          <c:order val="2"/>
          <c:tx>
            <c:strRef>
              <c:f>Sheet1!$D$1</c:f>
              <c:strCache>
                <c:ptCount val="1"/>
                <c:pt idx="0">
                  <c:v>Syphilis, no HIV</c:v>
                </c:pt>
              </c:strCache>
            </c:strRef>
          </c:tx>
          <c:spPr>
            <a:solidFill>
              <a:schemeClr val="accent4">
                <a:lumMod val="60000"/>
                <a:lumOff val="40000"/>
              </a:schemeClr>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Sheet1!$D$2</c:f>
              <c:numCache>
                <c:formatCode>0.0%</c:formatCode>
                <c:ptCount val="1"/>
                <c:pt idx="0">
                  <c:v>0.78900000000000003</c:v>
                </c:pt>
              </c:numCache>
            </c:numRef>
          </c:val>
        </c:ser>
        <c:ser>
          <c:idx val="3"/>
          <c:order val="3"/>
          <c:tx>
            <c:strRef>
              <c:f>Sheet1!$E$1</c:f>
              <c:strCache>
                <c:ptCount val="1"/>
                <c:pt idx="0">
                  <c:v>GC + HIV</c:v>
                </c:pt>
              </c:strCache>
            </c:strRef>
          </c:tx>
          <c:spPr>
            <a:solidFill>
              <a:schemeClr val="accent6">
                <a:lumMod val="20000"/>
                <a:lumOff val="80000"/>
              </a:schemeClr>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Sheet1!$E$2</c:f>
              <c:numCache>
                <c:formatCode>0.0%</c:formatCode>
                <c:ptCount val="1"/>
                <c:pt idx="0">
                  <c:v>0.83200000000000007</c:v>
                </c:pt>
              </c:numCache>
            </c:numRef>
          </c:val>
        </c:ser>
        <c:ser>
          <c:idx val="4"/>
          <c:order val="4"/>
          <c:tx>
            <c:strRef>
              <c:f>Sheet1!$F$1</c:f>
              <c:strCache>
                <c:ptCount val="1"/>
                <c:pt idx="0">
                  <c:v>GC, No HIV</c:v>
                </c:pt>
              </c:strCache>
            </c:strRef>
          </c:tx>
          <c:spPr>
            <a:solidFill>
              <a:schemeClr val="accent2">
                <a:lumMod val="20000"/>
                <a:lumOff val="80000"/>
              </a:schemeClr>
            </a:solidFill>
          </c:spPr>
          <c:dLbls>
            <c:txPr>
              <a:bodyPr rot="-5400000" vert="horz"/>
              <a:lstStyle/>
              <a:p>
                <a:pPr>
                  <a:defRPr>
                    <a:solidFill>
                      <a:schemeClr val="bg1"/>
                    </a:solidFill>
                  </a:defRPr>
                </a:pPr>
                <a:endParaRPr lang="en-US"/>
              </a:p>
            </c:txPr>
            <c:showVal val="1"/>
          </c:dLbls>
          <c:cat>
            <c:strRef>
              <c:f>Sheet1!$A$2</c:f>
              <c:strCache>
                <c:ptCount val="1"/>
                <c:pt idx="0">
                  <c:v>% of HIV/STI Cases</c:v>
                </c:pt>
              </c:strCache>
            </c:strRef>
          </c:cat>
          <c:val>
            <c:numRef>
              <c:f>Sheet1!$F$2</c:f>
              <c:numCache>
                <c:formatCode>0.0%</c:formatCode>
                <c:ptCount val="1"/>
                <c:pt idx="0">
                  <c:v>0.75400000000000011</c:v>
                </c:pt>
              </c:numCache>
            </c:numRef>
          </c:val>
        </c:ser>
        <c:shape val="box"/>
        <c:axId val="92407296"/>
        <c:axId val="92408832"/>
        <c:axId val="0"/>
      </c:bar3DChart>
      <c:catAx>
        <c:axId val="92407296"/>
        <c:scaling>
          <c:orientation val="minMax"/>
        </c:scaling>
        <c:delete val="1"/>
        <c:axPos val="b"/>
        <c:tickLblPos val="nextTo"/>
        <c:crossAx val="92408832"/>
        <c:crosses val="autoZero"/>
        <c:auto val="1"/>
        <c:lblAlgn val="ctr"/>
        <c:lblOffset val="100"/>
      </c:catAx>
      <c:valAx>
        <c:axId val="92408832"/>
        <c:scaling>
          <c:orientation val="minMax"/>
          <c:max val="1"/>
          <c:min val="0"/>
        </c:scaling>
        <c:axPos val="l"/>
        <c:majorGridlines/>
        <c:numFmt formatCode="0%" sourceLinked="0"/>
        <c:tickLblPos val="nextTo"/>
        <c:txPr>
          <a:bodyPr/>
          <a:lstStyle/>
          <a:p>
            <a:pPr>
              <a:defRPr sz="1400">
                <a:solidFill>
                  <a:schemeClr val="bg1"/>
                </a:solidFill>
              </a:defRPr>
            </a:pPr>
            <a:endParaRPr lang="en-US"/>
          </a:p>
        </c:txPr>
        <c:crossAx val="92407296"/>
        <c:crosses val="autoZero"/>
        <c:crossBetween val="between"/>
        <c:majorUnit val="0.2"/>
      </c:valAx>
    </c:plotArea>
    <c:legend>
      <c:legendPos val="r"/>
      <c:layout>
        <c:manualLayout>
          <c:xMode val="edge"/>
          <c:yMode val="edge"/>
          <c:x val="0.58790160845279016"/>
          <c:y val="6.6119362920544003E-2"/>
          <c:w val="0.37208964264082406"/>
          <c:h val="0.63291278931042694"/>
        </c:manualLayout>
      </c:layout>
      <c:spPr>
        <a:solidFill>
          <a:schemeClr val="tx1"/>
        </a:solidFill>
      </c:spPr>
      <c:txPr>
        <a:bodyPr/>
        <a:lstStyle/>
        <a:p>
          <a:pPr>
            <a:defRPr>
              <a:solidFill>
                <a:schemeClr val="bg1"/>
              </a:solidFill>
            </a:defRPr>
          </a:pPr>
          <a:endParaRPr lang="en-US"/>
        </a:p>
      </c:txPr>
    </c:legend>
    <c:plotVisOnly val="1"/>
  </c:chart>
  <c:spPr>
    <a:solidFill>
      <a:srgbClr val="002060"/>
    </a:solidFill>
  </c:spPr>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solidFill>
                  <a:schemeClr val="bg1"/>
                </a:solidFill>
              </a:rPr>
              <a:t>HIV Cases, 2009, Race/Ethnicity</a:t>
            </a:r>
            <a:endParaRPr lang="en-US" dirty="0">
              <a:solidFill>
                <a:schemeClr val="bg1"/>
              </a:solidFill>
            </a:endParaRPr>
          </a:p>
        </c:rich>
      </c:tx>
    </c:title>
    <c:view3D>
      <c:rotX val="30"/>
      <c:perspective val="30"/>
    </c:view3D>
    <c:plotArea>
      <c:layout>
        <c:manualLayout>
          <c:layoutTarget val="inner"/>
          <c:xMode val="edge"/>
          <c:yMode val="edge"/>
          <c:x val="3.0521434820647408E-2"/>
          <c:y val="0.22008821813939902"/>
          <c:w val="0.59119050743657109"/>
          <c:h val="0.73563393117527009"/>
        </c:manualLayout>
      </c:layout>
      <c:pie3DChart>
        <c:varyColors val="1"/>
        <c:ser>
          <c:idx val="3"/>
          <c:order val="3"/>
          <c:explosion val="25"/>
          <c:dPt>
            <c:idx val="2"/>
            <c:spPr>
              <a:solidFill>
                <a:srgbClr val="FF0000"/>
              </a:solidFill>
            </c:spPr>
          </c:dPt>
          <c:dLbls>
            <c:dLbl>
              <c:idx val="2"/>
              <c:spPr/>
              <c:txPr>
                <a:bodyPr/>
                <a:lstStyle/>
                <a:p>
                  <a:pPr>
                    <a:defRPr sz="1600" b="1">
                      <a:solidFill>
                        <a:schemeClr val="bg1"/>
                      </a:solidFill>
                    </a:defRPr>
                  </a:pPr>
                  <a:endParaRPr lang="en-US"/>
                </a:p>
              </c:txPr>
            </c:dLbl>
            <c:dLbl>
              <c:idx val="3"/>
              <c:spPr/>
              <c:txPr>
                <a:bodyPr/>
                <a:lstStyle/>
                <a:p>
                  <a:pPr>
                    <a:defRPr sz="1600" b="1">
                      <a:solidFill>
                        <a:schemeClr val="bg1"/>
                      </a:solidFill>
                    </a:defRPr>
                  </a:pPr>
                  <a:endParaRPr lang="en-US"/>
                </a:p>
              </c:txPr>
            </c:dLbl>
            <c:dLbl>
              <c:idx val="4"/>
              <c:spPr/>
              <c:txPr>
                <a:bodyPr/>
                <a:lstStyle/>
                <a:p>
                  <a:pPr>
                    <a:defRPr sz="1600" b="1">
                      <a:solidFill>
                        <a:schemeClr val="bg1"/>
                      </a:solidFill>
                    </a:defRPr>
                  </a:pPr>
                  <a:endParaRPr lang="en-US"/>
                </a:p>
              </c:txPr>
            </c:dLbl>
            <c:txPr>
              <a:bodyPr/>
              <a:lstStyle/>
              <a:p>
                <a:pPr>
                  <a:defRPr sz="1600" b="1"/>
                </a:pPr>
                <a:endParaRPr lang="en-US"/>
              </a:p>
            </c:txPr>
            <c:showVal val="1"/>
            <c:showLeaderLines val="1"/>
            <c:leaderLines>
              <c:spPr>
                <a:ln>
                  <a:solidFill>
                    <a:schemeClr val="bg1"/>
                  </a:solidFill>
                </a:ln>
              </c:spPr>
            </c:leaderLines>
          </c:dLbls>
          <c:val>
            <c:numRef>
              <c:f>Sheet1!$G$7:$K$7</c:f>
              <c:numCache>
                <c:formatCode>0.0%</c:formatCode>
                <c:ptCount val="5"/>
                <c:pt idx="0">
                  <c:v>0.27800000000000002</c:v>
                </c:pt>
                <c:pt idx="1">
                  <c:v>0.44400000000000001</c:v>
                </c:pt>
                <c:pt idx="2">
                  <c:v>0.23900000000000002</c:v>
                </c:pt>
                <c:pt idx="3">
                  <c:v>3.3000000000000002E-2</c:v>
                </c:pt>
                <c:pt idx="4">
                  <c:v>3.0000000000000005E-3</c:v>
                </c:pt>
              </c:numCache>
            </c:numRef>
          </c:val>
        </c:ser>
        <c:ser>
          <c:idx val="2"/>
          <c:order val="2"/>
          <c:explosion val="25"/>
          <c:dLbls>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Sheet1!$G$3:$K$3</c:f>
              <c:numCache>
                <c:formatCode>0.0%</c:formatCode>
                <c:ptCount val="5"/>
                <c:pt idx="0">
                  <c:v>0.21000000000000002</c:v>
                </c:pt>
                <c:pt idx="1">
                  <c:v>0.4</c:v>
                </c:pt>
                <c:pt idx="2">
                  <c:v>0.35000000000000003</c:v>
                </c:pt>
                <c:pt idx="3">
                  <c:v>3.0000000000000002E-2</c:v>
                </c:pt>
                <c:pt idx="4">
                  <c:v>1.0000000000000002E-2</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0.9739675171038541</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0.9739675171038541</c:v>
                </c:pt>
              </c:numCache>
            </c:numRef>
          </c:val>
        </c:ser>
      </c:pie3DChart>
      <c:spPr>
        <a:solidFill>
          <a:schemeClr val="tx1"/>
        </a:solidFill>
      </c:spPr>
    </c:plotArea>
    <c:legend>
      <c:legendPos val="r"/>
      <c:layout>
        <c:manualLayout>
          <c:xMode val="edge"/>
          <c:yMode val="edge"/>
          <c:x val="0.6800111548556429"/>
          <c:y val="0.19745151647710701"/>
          <c:w val="0.25141929133858304"/>
          <c:h val="0.6833096383785372"/>
        </c:manualLayout>
      </c:layout>
      <c:txPr>
        <a:bodyPr/>
        <a:lstStyle/>
        <a:p>
          <a:pPr>
            <a:defRPr sz="1400" b="1" i="0" baseline="0">
              <a:solidFill>
                <a:schemeClr val="bg1"/>
              </a:solidFill>
            </a:defRPr>
          </a:pPr>
          <a:endParaRPr lang="en-US"/>
        </a:p>
      </c:txPr>
    </c:legend>
    <c:plotVisOnly val="1"/>
  </c:chart>
  <c:spPr>
    <a:solidFill>
      <a:srgbClr val="002060"/>
    </a:solid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view3D>
      <c:rAngAx val="1"/>
    </c:view3D>
    <c:floor>
      <c:spPr>
        <a:noFill/>
        <a:ln w="9525">
          <a:noFill/>
        </a:ln>
      </c:spPr>
    </c:floor>
    <c:plotArea>
      <c:layout/>
      <c:bar3DChart>
        <c:barDir val="col"/>
        <c:grouping val="clustered"/>
        <c:ser>
          <c:idx val="0"/>
          <c:order val="0"/>
          <c:tx>
            <c:strRef>
              <c:f>Sheet1!$B$1</c:f>
              <c:strCache>
                <c:ptCount val="1"/>
                <c:pt idx="0">
                  <c:v>Series 1</c:v>
                </c:pt>
              </c:strCache>
            </c:strRef>
          </c:tx>
          <c:spPr>
            <a:solidFill>
              <a:schemeClr val="accent1">
                <a:lumMod val="60000"/>
                <a:lumOff val="40000"/>
              </a:schemeClr>
            </a:solidFill>
          </c:spPr>
          <c:dLbls>
            <c:dLbl>
              <c:idx val="0"/>
              <c:layout>
                <c:manualLayout>
                  <c:x val="3.7037037037037007E-2"/>
                  <c:y val="-5.7692307692307716E-2"/>
                </c:manualLayout>
              </c:layout>
              <c:numFmt formatCode="0.0%" sourceLinked="0"/>
              <c:spPr/>
              <c:txPr>
                <a:bodyPr rot="-5400000" vert="horz"/>
                <a:lstStyle/>
                <a:p>
                  <a:pPr>
                    <a:defRPr sz="1300" b="1">
                      <a:solidFill>
                        <a:schemeClr val="tx1"/>
                      </a:solidFill>
                    </a:defRPr>
                  </a:pPr>
                  <a:endParaRPr lang="en-US"/>
                </a:p>
              </c:txPr>
              <c:showVal val="1"/>
            </c:dLbl>
            <c:numFmt formatCode="0.0%" sourceLinked="0"/>
            <c:txPr>
              <a:bodyPr/>
              <a:lstStyle/>
              <a:p>
                <a:pPr>
                  <a:defRPr sz="1300" b="1">
                    <a:solidFill>
                      <a:schemeClr val="tx1"/>
                    </a:solidFill>
                  </a:defRPr>
                </a:pPr>
                <a:endParaRPr lang="en-US"/>
              </a:p>
            </c:txPr>
            <c:showVal val="1"/>
          </c:dLbls>
          <c:cat>
            <c:strRef>
              <c:f>Sheet1!$A$2</c:f>
              <c:strCache>
                <c:ptCount val="1"/>
                <c:pt idx="0">
                  <c:v>Category 1</c:v>
                </c:pt>
              </c:strCache>
            </c:strRef>
          </c:cat>
          <c:val>
            <c:numRef>
              <c:f>Sheet1!$B$2</c:f>
              <c:numCache>
                <c:formatCode>0.00%</c:formatCode>
                <c:ptCount val="1"/>
                <c:pt idx="0">
                  <c:v>0.46080000000000004</c:v>
                </c:pt>
              </c:numCache>
            </c:numRef>
          </c:val>
        </c:ser>
        <c:ser>
          <c:idx val="1"/>
          <c:order val="1"/>
          <c:tx>
            <c:strRef>
              <c:f>Sheet1!$C$1</c:f>
              <c:strCache>
                <c:ptCount val="1"/>
                <c:pt idx="0">
                  <c:v>Series 2</c:v>
                </c:pt>
              </c:strCache>
            </c:strRef>
          </c:tx>
          <c:spPr>
            <a:solidFill>
              <a:srgbClr val="FF0000"/>
            </a:solidFill>
          </c:spPr>
          <c:dLbls>
            <c:dLbl>
              <c:idx val="0"/>
              <c:layout>
                <c:manualLayout>
                  <c:x val="2.7777777777777707E-2"/>
                  <c:y val="-5.7692307692307716E-2"/>
                </c:manualLayout>
              </c:layout>
              <c:showVal val="1"/>
            </c:dLbl>
            <c:numFmt formatCode="0.0%" sourceLinked="0"/>
            <c:txPr>
              <a:bodyPr rot="-5400000" vert="horz"/>
              <a:lstStyle/>
              <a:p>
                <a:pPr>
                  <a:defRPr sz="1300" b="1">
                    <a:solidFill>
                      <a:schemeClr val="tx1"/>
                    </a:solidFill>
                  </a:defRPr>
                </a:pPr>
                <a:endParaRPr lang="en-US"/>
              </a:p>
            </c:txPr>
            <c:showVal val="1"/>
          </c:dLbls>
          <c:cat>
            <c:strRef>
              <c:f>Sheet1!$A$2</c:f>
              <c:strCache>
                <c:ptCount val="1"/>
                <c:pt idx="0">
                  <c:v>Category 1</c:v>
                </c:pt>
              </c:strCache>
            </c:strRef>
          </c:cat>
          <c:val>
            <c:numRef>
              <c:f>Sheet1!$C$2</c:f>
              <c:numCache>
                <c:formatCode>0.00%</c:formatCode>
                <c:ptCount val="1"/>
                <c:pt idx="0">
                  <c:v>0.46300000000000002</c:v>
                </c:pt>
              </c:numCache>
            </c:numRef>
          </c:val>
        </c:ser>
        <c:shape val="box"/>
        <c:axId val="93999104"/>
        <c:axId val="94000640"/>
        <c:axId val="0"/>
      </c:bar3DChart>
      <c:catAx>
        <c:axId val="93999104"/>
        <c:scaling>
          <c:orientation val="minMax"/>
        </c:scaling>
        <c:delete val="1"/>
        <c:axPos val="b"/>
        <c:tickLblPos val="none"/>
        <c:crossAx val="94000640"/>
        <c:crosses val="autoZero"/>
        <c:auto val="1"/>
        <c:lblAlgn val="ctr"/>
        <c:lblOffset val="100"/>
      </c:catAx>
      <c:valAx>
        <c:axId val="94000640"/>
        <c:scaling>
          <c:orientation val="minMax"/>
          <c:max val="1"/>
          <c:min val="0"/>
        </c:scaling>
        <c:delete val="1"/>
        <c:axPos val="l"/>
        <c:numFmt formatCode="0%" sourceLinked="0"/>
        <c:tickLblPos val="none"/>
        <c:crossAx val="93999104"/>
        <c:crosses val="autoZero"/>
        <c:crossBetween val="between"/>
      </c:valAx>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view3D>
      <c:rAngAx val="1"/>
    </c:view3D>
    <c:floor>
      <c:spPr>
        <a:noFill/>
        <a:ln w="9525">
          <a:noFill/>
        </a:ln>
      </c:spPr>
    </c:floor>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Series 1</c:v>
                </c:pt>
              </c:strCache>
            </c:strRef>
          </c:tx>
          <c:spPr>
            <a:solidFill>
              <a:schemeClr val="accent1">
                <a:lumMod val="60000"/>
                <a:lumOff val="40000"/>
              </a:schemeClr>
            </a:solidFill>
          </c:spPr>
          <c:dLbls>
            <c:dLbl>
              <c:idx val="0"/>
              <c:layout>
                <c:manualLayout>
                  <c:x val="0"/>
                  <c:y val="-6.4102564102564083E-2"/>
                </c:manualLayout>
              </c:layout>
              <c:numFmt formatCode="0.0%" sourceLinked="0"/>
              <c:spPr/>
              <c:txPr>
                <a:bodyPr rot="-5400000" vert="horz"/>
                <a:lstStyle/>
                <a:p>
                  <a:pPr>
                    <a:defRPr sz="1300" b="1">
                      <a:solidFill>
                        <a:schemeClr val="tx1"/>
                      </a:solidFill>
                    </a:defRPr>
                  </a:pPr>
                  <a:endParaRPr lang="en-US"/>
                </a:p>
              </c:txPr>
              <c:showVal val="1"/>
            </c:dLbl>
            <c:numFmt formatCode="0.0%" sourceLinked="0"/>
            <c:txPr>
              <a:bodyPr/>
              <a:lstStyle/>
              <a:p>
                <a:pPr>
                  <a:defRPr sz="1300" b="1">
                    <a:solidFill>
                      <a:schemeClr val="tx1"/>
                    </a:solidFill>
                  </a:defRPr>
                </a:pPr>
                <a:endParaRPr lang="en-US"/>
              </a:p>
            </c:txPr>
            <c:showVal val="1"/>
          </c:dLbls>
          <c:cat>
            <c:strRef>
              <c:f>Sheet1!$A$2</c:f>
              <c:strCache>
                <c:ptCount val="1"/>
                <c:pt idx="0">
                  <c:v>Category 1</c:v>
                </c:pt>
              </c:strCache>
            </c:strRef>
          </c:cat>
          <c:val>
            <c:numRef>
              <c:f>Sheet1!$B$2</c:f>
              <c:numCache>
                <c:formatCode>0.00%</c:formatCode>
                <c:ptCount val="1"/>
                <c:pt idx="0">
                  <c:v>1.4800000000000002E-2</c:v>
                </c:pt>
              </c:numCache>
            </c:numRef>
          </c:val>
        </c:ser>
        <c:ser>
          <c:idx val="1"/>
          <c:order val="1"/>
          <c:tx>
            <c:strRef>
              <c:f>Sheet1!$C$1</c:f>
              <c:strCache>
                <c:ptCount val="1"/>
                <c:pt idx="0">
                  <c:v>Series 2</c:v>
                </c:pt>
              </c:strCache>
            </c:strRef>
          </c:tx>
          <c:spPr>
            <a:solidFill>
              <a:srgbClr val="FF0000"/>
            </a:solidFill>
          </c:spPr>
          <c:dLbls>
            <c:dLbl>
              <c:idx val="0"/>
              <c:layout>
                <c:manualLayout>
                  <c:x val="6.4814814814814881E-2"/>
                  <c:y val="-6.4103068847163394E-2"/>
                </c:manualLayout>
              </c:layout>
              <c:showVal val="1"/>
            </c:dLbl>
            <c:numFmt formatCode="0.0%" sourceLinked="0"/>
            <c:txPr>
              <a:bodyPr rot="-5400000" vert="horz"/>
              <a:lstStyle/>
              <a:p>
                <a:pPr>
                  <a:defRPr sz="1300" b="1">
                    <a:solidFill>
                      <a:schemeClr val="tx1"/>
                    </a:solidFill>
                  </a:defRPr>
                </a:pPr>
                <a:endParaRPr lang="en-US"/>
              </a:p>
            </c:txPr>
            <c:showVal val="1"/>
          </c:dLbls>
          <c:cat>
            <c:strRef>
              <c:f>Sheet1!$A$2</c:f>
              <c:strCache>
                <c:ptCount val="1"/>
                <c:pt idx="0">
                  <c:v>Category 1</c:v>
                </c:pt>
              </c:strCache>
            </c:strRef>
          </c:cat>
          <c:val>
            <c:numRef>
              <c:f>Sheet1!$C$2</c:f>
              <c:numCache>
                <c:formatCode>0.00%</c:formatCode>
                <c:ptCount val="1"/>
                <c:pt idx="0">
                  <c:v>1.3000000000000003E-2</c:v>
                </c:pt>
              </c:numCache>
            </c:numRef>
          </c:val>
        </c:ser>
        <c:shape val="box"/>
        <c:axId val="92596864"/>
        <c:axId val="93913472"/>
        <c:axId val="0"/>
      </c:bar3DChart>
      <c:catAx>
        <c:axId val="92596864"/>
        <c:scaling>
          <c:orientation val="minMax"/>
        </c:scaling>
        <c:delete val="1"/>
        <c:axPos val="b"/>
        <c:tickLblPos val="none"/>
        <c:crossAx val="93913472"/>
        <c:crosses val="autoZero"/>
        <c:auto val="1"/>
        <c:lblAlgn val="ctr"/>
        <c:lblOffset val="100"/>
      </c:catAx>
      <c:valAx>
        <c:axId val="93913472"/>
        <c:scaling>
          <c:orientation val="minMax"/>
          <c:max val="1"/>
          <c:min val="0"/>
        </c:scaling>
        <c:delete val="1"/>
        <c:axPos val="l"/>
        <c:numFmt formatCode="0%" sourceLinked="0"/>
        <c:tickLblPos val="none"/>
        <c:crossAx val="92596864"/>
        <c:crosses val="autoZero"/>
        <c:crossBetween val="between"/>
      </c:valAx>
    </c:plotArea>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0.0641</cdr:x>
      <cdr:y>0.86364</cdr:y>
    </cdr:from>
    <cdr:to>
      <cdr:x>0.58974</cdr:x>
      <cdr:y>0.97727</cdr:y>
    </cdr:to>
    <cdr:sp macro="" textlink="">
      <cdr:nvSpPr>
        <cdr:cNvPr id="2" name="TextBox 1"/>
        <cdr:cNvSpPr txBox="1"/>
      </cdr:nvSpPr>
      <cdr:spPr>
        <a:xfrm xmlns:a="http://schemas.openxmlformats.org/drawingml/2006/main">
          <a:off x="381000" y="2895600"/>
          <a:ext cx="31242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b="1" dirty="0" smtClean="0">
              <a:solidFill>
                <a:schemeClr val="bg1"/>
              </a:solidFill>
            </a:rPr>
            <a:t>% of HIV/STI Cases Within 5 Cluster Areas</a:t>
          </a:r>
          <a:endParaRPr lang="en-US" sz="14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F356BBB-D704-4838-8728-10ABF6C7EB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pPr/>
              <a:t>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b="1" dirty="0" smtClean="0"/>
              <a:t>(Optional slide)</a:t>
            </a:r>
            <a:r>
              <a:rPr lang="en-US" b="0" dirty="0" smtClean="0"/>
              <a:t>: This</a:t>
            </a:r>
            <a:r>
              <a:rPr lang="en-US" b="0" baseline="0" dirty="0" smtClean="0"/>
              <a:t> slide shows Los Angeles County in comparison with the State of California.  We are 2.6% of the state’s land area, 26.6% of the population, and 46.1% of the estimated living HIV/AIDS cases as of January 1, 2011.</a:t>
            </a:r>
            <a:endParaRPr lang="en-US"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pPr/>
              <a:t>15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pPr/>
              <a:t>17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pPr/>
              <a:t>18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EBEB1D-180B-44A2-B69C-4A0A8F3E116C}" type="slidenum">
              <a:rPr lang="en-US"/>
              <a:pPr/>
              <a:t>20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356BBB-D704-4838-8728-10ABF6C7EBD6}"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bigger</a:t>
            </a:r>
            <a:r>
              <a:rPr lang="en-US" baseline="0" dirty="0" smtClean="0"/>
              <a:t> picture next step as well:  examine relationships of upstream determinants of health with HIV/STI– mental health, sub use, poverty, violence</a:t>
            </a:r>
          </a:p>
          <a:p>
            <a:r>
              <a:rPr lang="en-US" baseline="0" dirty="0" smtClean="0"/>
              <a:t>Also could include community viral load as a next step, it has to be done with surveillance data, not just RW subset to be meaningful.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356BBB-D704-4838-8728-10ABF6C7EBD6}"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EBEB1D-180B-44A2-B69C-4A0A8F3E116C}" type="slidenum">
              <a:rPr lang="en-US"/>
              <a:pPr/>
              <a:t>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Los</a:t>
            </a:r>
            <a:r>
              <a:rPr lang="en-US" b="0" baseline="0" dirty="0" smtClean="0"/>
              <a:t> Angeles County is the most populous in the United States with 9.8 million residents.  The County is diverse in both it’s people and geography.  There is no one majority racial/ethnic group and the County’s geography consists of urban, suburban, and rural areas divided by several mountain ranges.</a:t>
            </a:r>
            <a:endParaRPr lang="en-US" b="0"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(Optional slide)</a:t>
            </a:r>
            <a:r>
              <a:rPr lang="en-US" b="0" dirty="0" smtClean="0"/>
              <a:t>: </a:t>
            </a:r>
            <a:r>
              <a:rPr lang="en-US" dirty="0" smtClean="0"/>
              <a:t>With over 4,000 square miles, Los Angeles County is larger than San</a:t>
            </a:r>
            <a:r>
              <a:rPr lang="en-US" baseline="0" dirty="0" smtClean="0"/>
              <a:t> Francisco (City and County), The District of Columbia, Philadelphia, Houston, Chicago, and all 5 boroughs of New York City combined.</a:t>
            </a:r>
            <a:endParaRPr lang="en-US" dirty="0"/>
          </a:p>
        </p:txBody>
      </p:sp>
      <p:sp>
        <p:nvSpPr>
          <p:cNvPr id="4" name="Slide Number Placeholder 3"/>
          <p:cNvSpPr>
            <a:spLocks noGrp="1"/>
          </p:cNvSpPr>
          <p:nvPr>
            <p:ph type="sldNum" sz="quarter" idx="10"/>
          </p:nvPr>
        </p:nvSpPr>
        <p:spPr/>
        <p:txBody>
          <a:bodyPr/>
          <a:lstStyle/>
          <a:p>
            <a:pPr>
              <a:defRPr/>
            </a:pPr>
            <a:fld id="{AF356BBB-D704-4838-8728-10ABF6C7EBD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integration of programs</a:t>
            </a:r>
            <a:r>
              <a:rPr lang="en-US" baseline="0" dirty="0" smtClean="0"/>
              <a:t> is intended to reduce duplication of services, maximize all available resources, and see clients holistically rather than through the disparate lenses of disease prevention and treatment. Integration activities are expected to become finalized within the next 18 months.</a:t>
            </a:r>
            <a:endParaRPr lang="en-US" dirty="0"/>
          </a:p>
        </p:txBody>
      </p:sp>
      <p:sp>
        <p:nvSpPr>
          <p:cNvPr id="4" name="Slide Number Placeholder 3"/>
          <p:cNvSpPr>
            <a:spLocks noGrp="1"/>
          </p:cNvSpPr>
          <p:nvPr>
            <p:ph type="sldNum" sz="quarter" idx="10"/>
          </p:nvPr>
        </p:nvSpPr>
        <p:spPr/>
        <p:txBody>
          <a:bodyPr/>
          <a:lstStyle/>
          <a:p>
            <a:fld id="{68D91E8C-6CEF-4D0D-9FB5-F535DD68FD0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1000"/>
              </a:spcAft>
            </a:pPr>
            <a:r>
              <a:rPr lang="en-US" sz="1200" dirty="0" smtClean="0">
                <a:latin typeface="Arial" charset="0"/>
                <a:cs typeface="Arial" charset="0"/>
              </a:rPr>
              <a:t>Two or more afflictions, interacting synergistically, contributing to excess burden of disease in a population</a:t>
            </a:r>
          </a:p>
          <a:p>
            <a:pPr eaLnBrk="1" hangingPunct="1">
              <a:spcAft>
                <a:spcPts val="1000"/>
              </a:spcAft>
            </a:pPr>
            <a:r>
              <a:rPr lang="en-US" sz="1200" dirty="0" smtClean="0">
                <a:latin typeface="Arial" charset="0"/>
                <a:cs typeface="Arial" charset="0"/>
              </a:rPr>
              <a:t>Linked epidemics, interacting epidemics, connected epidemics, co-occurring epidemics, co-morbidities, and clusters of health-related crises</a:t>
            </a:r>
            <a:endParaRPr lang="en-US" dirty="0"/>
          </a:p>
        </p:txBody>
      </p:sp>
      <p:sp>
        <p:nvSpPr>
          <p:cNvPr id="4" name="Slide Number Placeholder 3"/>
          <p:cNvSpPr>
            <a:spLocks noGrp="1"/>
          </p:cNvSpPr>
          <p:nvPr>
            <p:ph type="sldNum" sz="quarter" idx="10"/>
          </p:nvPr>
        </p:nvSpPr>
        <p:spPr/>
        <p:txBody>
          <a:bodyPr/>
          <a:lstStyle/>
          <a:p>
            <a:pPr>
              <a:defRPr/>
            </a:pPr>
            <a:fld id="{AF356BBB-D704-4838-8728-10ABF6C7EBD6}"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EBEB1D-180B-44A2-B69C-4A0A8F3E116C}" type="slidenum">
              <a:rPr lang="en-US"/>
              <a:pPr/>
              <a:t>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EBEB1D-180B-44A2-B69C-4A0A8F3E116C}" type="slidenum">
              <a:rPr lang="en-US"/>
              <a:pPr/>
              <a:t>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pPr/>
              <a:t>13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pPr/>
              <a:t>14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858000" y="6400800"/>
            <a:ext cx="2133600" cy="304800"/>
          </a:xfrm>
        </p:spPr>
        <p:txBody>
          <a:bodyPr/>
          <a:lstStyle>
            <a:lvl1pPr>
              <a:defRPr sz="1200">
                <a:latin typeface="Arial" pitchFamily="34" charset="0"/>
                <a:cs typeface="Arial" pitchFamily="34" charset="0"/>
              </a:defRPr>
            </a:lvl1pPr>
          </a:lstStyle>
          <a:p>
            <a:pPr>
              <a:defRPr/>
            </a:pPr>
            <a:fld id="{9646DB70-5FB7-4404-A57E-09E560A06B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EAD5E3-99A7-4BD0-A2BC-03FF4CC534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5D44C-8F8A-4862-9063-2943CE255D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B11DA6-F724-451F-9A5D-78D6F20432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23240B-50FC-4370-A4FE-D509F18BED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8A74B3-947A-49D4-BB88-E60FDF4920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324E60-4507-43E8-853A-7F9E452599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67DD80-24E2-400E-B9ED-09FA5745B2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09B83A-CDCC-4C63-B386-7AE810B748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524F0-CFE6-4D46-BE91-D41F55ABE2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711C1-B7F3-4224-A97B-E420668484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userDrawn="1"/>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userDrawn="1"/>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CDD41056-788C-423F-8273-71E80D88C2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0.emf"/><Relationship Id="rId3" Type="http://schemas.openxmlformats.org/officeDocument/2006/relationships/image" Target="../media/image3.png"/><Relationship Id="rId7" Type="http://schemas.openxmlformats.org/officeDocument/2006/relationships/image" Target="../media/image24.wmf"/><Relationship Id="rId12" Type="http://schemas.openxmlformats.org/officeDocument/2006/relationships/image" Target="../media/image29.emf"/><Relationship Id="rId2" Type="http://schemas.openxmlformats.org/officeDocument/2006/relationships/notesSlide" Target="../notesSlides/notesSlide8.xml"/><Relationship Id="rId16"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image" Target="../media/image28.emf"/><Relationship Id="rId5" Type="http://schemas.openxmlformats.org/officeDocument/2006/relationships/image" Target="../media/image22.wmf"/><Relationship Id="rId15" Type="http://schemas.openxmlformats.org/officeDocument/2006/relationships/image" Target="../media/image32.emf"/><Relationship Id="rId10" Type="http://schemas.openxmlformats.org/officeDocument/2006/relationships/image" Target="../media/image27.wmf"/><Relationship Id="rId4" Type="http://schemas.openxmlformats.org/officeDocument/2006/relationships/image" Target="../media/image4.emf"/><Relationship Id="rId9" Type="http://schemas.openxmlformats.org/officeDocument/2006/relationships/image" Target="../media/image26.wmf"/><Relationship Id="rId1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34.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png"/><Relationship Id="rId7"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4.emf"/><Relationship Id="rId9"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3.png"/><Relationship Id="rId7" Type="http://schemas.openxmlformats.org/officeDocument/2006/relationships/chart" Target="../charts/chart9.xml"/><Relationship Id="rId12"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8.xml"/><Relationship Id="rId11" Type="http://schemas.openxmlformats.org/officeDocument/2006/relationships/chart" Target="../charts/chart13.xml"/><Relationship Id="rId5" Type="http://schemas.openxmlformats.org/officeDocument/2006/relationships/image" Target="../media/image42.emf"/><Relationship Id="rId10" Type="http://schemas.openxmlformats.org/officeDocument/2006/relationships/chart" Target="../charts/chart12.xml"/><Relationship Id="rId4" Type="http://schemas.openxmlformats.org/officeDocument/2006/relationships/image" Target="../media/image4.emf"/><Relationship Id="rId9"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chart" Target="../charts/chart3.xml"/><Relationship Id="rId5" Type="http://schemas.openxmlformats.org/officeDocument/2006/relationships/image" Target="../media/image5.wmf"/><Relationship Id="rId10" Type="http://schemas.openxmlformats.org/officeDocument/2006/relationships/image" Target="../media/image8.wmf"/><Relationship Id="rId4" Type="http://schemas.openxmlformats.org/officeDocument/2006/relationships/image" Target="../media/image4.emf"/><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3.png"/><Relationship Id="rId7"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emf"/><Relationship Id="rId9" Type="http://schemas.openxmlformats.org/officeDocument/2006/relationships/image" Target="../media/image4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3.png"/><Relationship Id="rId7"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wmf"/><Relationship Id="rId11" Type="http://schemas.openxmlformats.org/officeDocument/2006/relationships/image" Target="../media/image4.e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22348150-1BDD-4E48-BFEF-62EACDE545D8}" type="slidenum">
              <a:rPr lang="en-US" smtClean="0">
                <a:latin typeface="Arial" charset="0"/>
                <a:cs typeface="Arial" charset="0"/>
              </a:rPr>
              <a:pPr/>
              <a:t>1</a:t>
            </a:fld>
            <a:endParaRPr lang="en-US" smtClean="0">
              <a:latin typeface="Arial" charset="0"/>
              <a:cs typeface="Arial" charset="0"/>
            </a:endParaRPr>
          </a:p>
        </p:txBody>
      </p:sp>
      <p:sp>
        <p:nvSpPr>
          <p:cNvPr id="3075" name="Rectangle 2"/>
          <p:cNvSpPr>
            <a:spLocks noGrp="1" noChangeArrowheads="1"/>
          </p:cNvSpPr>
          <p:nvPr>
            <p:ph type="ctrTitle"/>
          </p:nvPr>
        </p:nvSpPr>
        <p:spPr>
          <a:xfrm>
            <a:off x="685800" y="533400"/>
            <a:ext cx="7772400" cy="2438400"/>
          </a:xfrm>
        </p:spPr>
        <p:txBody>
          <a:bodyPr/>
          <a:lstStyle/>
          <a:p>
            <a:pPr eaLnBrk="1" hangingPunct="1">
              <a:spcBef>
                <a:spcPts val="1000"/>
              </a:spcBef>
              <a:spcAft>
                <a:spcPts val="1000"/>
              </a:spcAft>
            </a:pPr>
            <a:r>
              <a:rPr lang="en-US" sz="3400" dirty="0" smtClean="0">
                <a:latin typeface="Arial" charset="0"/>
                <a:cs typeface="Arial" charset="0"/>
              </a:rPr>
              <a:t>Enhancing Comprehensive HIV Prevention Planning</a:t>
            </a:r>
            <a:br>
              <a:rPr lang="en-US" sz="3400" dirty="0" smtClean="0">
                <a:latin typeface="Arial" charset="0"/>
                <a:cs typeface="Arial" charset="0"/>
              </a:rPr>
            </a:br>
            <a:r>
              <a:rPr lang="en-US" sz="1000" dirty="0" smtClean="0">
                <a:latin typeface="Arial" charset="0"/>
                <a:cs typeface="Arial" charset="0"/>
              </a:rPr>
              <a:t/>
            </a:r>
            <a:br>
              <a:rPr lang="en-US" sz="1000" dirty="0" smtClean="0">
                <a:latin typeface="Arial" charset="0"/>
                <a:cs typeface="Arial" charset="0"/>
              </a:rPr>
            </a:br>
            <a:r>
              <a:rPr lang="en-US" sz="3400" dirty="0" smtClean="0">
                <a:latin typeface="Arial" charset="0"/>
                <a:cs typeface="Arial" charset="0"/>
              </a:rPr>
              <a:t>A </a:t>
            </a:r>
            <a:r>
              <a:rPr lang="en-US" sz="3400" dirty="0" err="1" smtClean="0">
                <a:latin typeface="Arial" charset="0"/>
                <a:cs typeface="Arial" charset="0"/>
              </a:rPr>
              <a:t>Syndemic</a:t>
            </a:r>
            <a:r>
              <a:rPr lang="en-US" sz="3400" dirty="0" smtClean="0">
                <a:latin typeface="Arial" charset="0"/>
                <a:cs typeface="Arial" charset="0"/>
              </a:rPr>
              <a:t> Spatial Analysis of HIV and STI Burden</a:t>
            </a:r>
            <a:endParaRPr lang="en-US" dirty="0" smtClean="0">
              <a:latin typeface="Arial" charset="0"/>
              <a:cs typeface="Arial" charset="0"/>
            </a:endParaRPr>
          </a:p>
        </p:txBody>
      </p:sp>
      <p:sp>
        <p:nvSpPr>
          <p:cNvPr id="3076" name="Rectangle 3"/>
          <p:cNvSpPr>
            <a:spLocks noGrp="1" noChangeArrowheads="1"/>
          </p:cNvSpPr>
          <p:nvPr>
            <p:ph type="subTitle" idx="1"/>
          </p:nvPr>
        </p:nvSpPr>
        <p:spPr>
          <a:xfrm>
            <a:off x="762000" y="3124200"/>
            <a:ext cx="7620000" cy="1752600"/>
          </a:xfrm>
        </p:spPr>
        <p:txBody>
          <a:bodyPr/>
          <a:lstStyle/>
          <a:p>
            <a:pPr eaLnBrk="1" hangingPunct="1"/>
            <a:r>
              <a:rPr lang="en-US" sz="2400" dirty="0" smtClean="0">
                <a:latin typeface="Arial" charset="0"/>
                <a:cs typeface="Arial" charset="0"/>
              </a:rPr>
              <a:t>Mike Janson, MPH, Virginia </a:t>
            </a:r>
            <a:r>
              <a:rPr lang="en-US" sz="2400" dirty="0" err="1" smtClean="0">
                <a:latin typeface="Arial" charset="0"/>
                <a:cs typeface="Arial" charset="0"/>
              </a:rPr>
              <a:t>Hu</a:t>
            </a:r>
            <a:r>
              <a:rPr lang="en-US" sz="2400" dirty="0" smtClean="0">
                <a:latin typeface="Arial" charset="0"/>
                <a:cs typeface="Arial" charset="0"/>
              </a:rPr>
              <a:t>, MPH, Kai-Jen Cheng, Douglas Frye, MD, Peter </a:t>
            </a:r>
            <a:r>
              <a:rPr lang="en-US" sz="2400" dirty="0" err="1" smtClean="0">
                <a:latin typeface="Arial" charset="0"/>
                <a:cs typeface="Arial" charset="0"/>
              </a:rPr>
              <a:t>Kerndt</a:t>
            </a:r>
            <a:r>
              <a:rPr lang="en-US" sz="2400" dirty="0" smtClean="0">
                <a:latin typeface="Arial" charset="0"/>
                <a:cs typeface="Arial" charset="0"/>
              </a:rPr>
              <a:t>, MD, </a:t>
            </a:r>
          </a:p>
          <a:p>
            <a:pPr eaLnBrk="1" hangingPunct="1"/>
            <a:r>
              <a:rPr lang="en-US" sz="2400" dirty="0" smtClean="0">
                <a:latin typeface="Arial" charset="0"/>
                <a:cs typeface="Arial" charset="0"/>
              </a:rPr>
              <a:t>Jennifer Sayles, MD, MPH </a:t>
            </a:r>
          </a:p>
          <a:p>
            <a:pPr eaLnBrk="1" hangingPunct="1"/>
            <a:r>
              <a:rPr lang="en-US" sz="2400" dirty="0" smtClean="0">
                <a:latin typeface="Arial" charset="0"/>
                <a:cs typeface="Arial" charset="0"/>
              </a:rPr>
              <a:t>Los Angeles County Department of Public Health</a:t>
            </a:r>
          </a:p>
        </p:txBody>
      </p:sp>
      <p:sp>
        <p:nvSpPr>
          <p:cNvPr id="5" name="Rectangle 3"/>
          <p:cNvSpPr txBox="1">
            <a:spLocks noChangeArrowheads="1"/>
          </p:cNvSpPr>
          <p:nvPr/>
        </p:nvSpPr>
        <p:spPr bwMode="auto">
          <a:xfrm>
            <a:off x="914400" y="4876800"/>
            <a:ext cx="7620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charset="0"/>
              <a:ea typeface="+mn-ea"/>
              <a:cs typeface="Arial" charset="0"/>
            </a:endParaRPr>
          </a:p>
        </p:txBody>
      </p:sp>
      <p:sp>
        <p:nvSpPr>
          <p:cNvPr id="7" name="Rectangle 3"/>
          <p:cNvSpPr txBox="1">
            <a:spLocks noChangeArrowheads="1"/>
          </p:cNvSpPr>
          <p:nvPr/>
        </p:nvSpPr>
        <p:spPr bwMode="auto">
          <a:xfrm>
            <a:off x="914400" y="5181600"/>
            <a:ext cx="7620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accent1"/>
                </a:solidFill>
                <a:effectLst/>
                <a:uLnTx/>
                <a:uFillTx/>
                <a:latin typeface="Arial" charset="0"/>
                <a:ea typeface="+mn-ea"/>
                <a:cs typeface="Arial" charset="0"/>
              </a:rPr>
              <a:t>2011 National HIV Prevention Conference</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kern="0" dirty="0" smtClean="0">
                <a:solidFill>
                  <a:schemeClr val="accent1"/>
                </a:solidFill>
                <a:cs typeface="Arial" charset="0"/>
              </a:rPr>
              <a:t>August 16, 2011</a:t>
            </a:r>
            <a:endParaRPr kumimoji="0" lang="en-US" sz="2400" b="0" i="0" u="none" strike="noStrike" kern="0" cap="none" spc="0" normalizeH="0" baseline="0" noProof="0" dirty="0" smtClean="0">
              <a:ln>
                <a:noFill/>
              </a:ln>
              <a:solidFill>
                <a:schemeClr val="accent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10</a:t>
            </a:fld>
            <a:endParaRPr lang="en-US"/>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Data Sources</a:t>
            </a:r>
          </a:p>
        </p:txBody>
      </p:sp>
      <p:sp>
        <p:nvSpPr>
          <p:cNvPr id="4100" name="Rectangle 3"/>
          <p:cNvSpPr>
            <a:spLocks noGrp="1" noChangeArrowheads="1"/>
          </p:cNvSpPr>
          <p:nvPr>
            <p:ph type="body" idx="1"/>
          </p:nvPr>
        </p:nvSpPr>
        <p:spPr>
          <a:xfrm>
            <a:off x="457200" y="1143000"/>
            <a:ext cx="8229600" cy="5105400"/>
          </a:xfrm>
        </p:spPr>
        <p:txBody>
          <a:bodyPr/>
          <a:lstStyle/>
          <a:p>
            <a:pPr eaLnBrk="1" hangingPunct="1"/>
            <a:r>
              <a:rPr lang="en-US" dirty="0" smtClean="0">
                <a:latin typeface="Arial" charset="0"/>
                <a:cs typeface="Arial" charset="0"/>
              </a:rPr>
              <a:t>New HIV/STD Cases, 2009</a:t>
            </a:r>
          </a:p>
          <a:p>
            <a:pPr lvl="1" eaLnBrk="1" hangingPunct="1"/>
            <a:r>
              <a:rPr lang="en-US" dirty="0" smtClean="0">
                <a:latin typeface="Arial" charset="0"/>
                <a:cs typeface="Arial" charset="0"/>
              </a:rPr>
              <a:t>2,036 HIV cases</a:t>
            </a:r>
          </a:p>
          <a:p>
            <a:pPr lvl="1" eaLnBrk="1" hangingPunct="1"/>
            <a:r>
              <a:rPr lang="en-US" dirty="0" smtClean="0">
                <a:latin typeface="Arial" charset="0"/>
                <a:cs typeface="Arial" charset="0"/>
              </a:rPr>
              <a:t>2,641 Syphilis cases</a:t>
            </a:r>
          </a:p>
          <a:p>
            <a:pPr lvl="2" eaLnBrk="1" hangingPunct="1"/>
            <a:r>
              <a:rPr lang="en-US" dirty="0" smtClean="0">
                <a:latin typeface="Arial" charset="0"/>
                <a:cs typeface="Arial" charset="0"/>
              </a:rPr>
              <a:t>1,042 with HIV co-infection</a:t>
            </a:r>
          </a:p>
          <a:p>
            <a:pPr lvl="1" eaLnBrk="1" hangingPunct="1"/>
            <a:r>
              <a:rPr lang="en-US" dirty="0" smtClean="0">
                <a:latin typeface="Arial" charset="0"/>
                <a:cs typeface="Arial" charset="0"/>
              </a:rPr>
              <a:t>7,918 Gonorrhea cases</a:t>
            </a:r>
          </a:p>
          <a:p>
            <a:pPr lvl="2" eaLnBrk="1" hangingPunct="1"/>
            <a:r>
              <a:rPr lang="en-US" dirty="0" smtClean="0">
                <a:latin typeface="Arial" charset="0"/>
                <a:cs typeface="Arial" charset="0"/>
              </a:rPr>
              <a:t>552 with HIV co-infection</a:t>
            </a:r>
          </a:p>
          <a:p>
            <a:pPr lvl="1" eaLnBrk="1" hangingPunct="1"/>
            <a:endParaRPr lang="en-US" sz="1600" dirty="0" smtClean="0">
              <a:latin typeface="Arial" charset="0"/>
              <a:cs typeface="Arial" charset="0"/>
            </a:endParaRPr>
          </a:p>
          <a:p>
            <a:pPr eaLnBrk="1" hangingPunct="1"/>
            <a:r>
              <a:rPr lang="en-US" dirty="0" smtClean="0">
                <a:latin typeface="Arial" charset="0"/>
                <a:cs typeface="Arial" charset="0"/>
              </a:rPr>
              <a:t>Case residence addresses were </a:t>
            </a:r>
            <a:r>
              <a:rPr lang="en-US" dirty="0" err="1" smtClean="0">
                <a:latin typeface="Arial" charset="0"/>
                <a:cs typeface="Arial" charset="0"/>
              </a:rPr>
              <a:t>geocoded</a:t>
            </a:r>
            <a:endParaRPr lang="en-US" dirty="0" smtClean="0">
              <a:latin typeface="Arial" charset="0"/>
              <a:cs typeface="Arial" charset="0"/>
            </a:endParaRPr>
          </a:p>
          <a:p>
            <a:pPr lvl="1" eaLnBrk="1" hangingPunct="1"/>
            <a:r>
              <a:rPr lang="en-US" dirty="0" smtClean="0">
                <a:latin typeface="Arial" charset="0"/>
                <a:cs typeface="Arial" charset="0"/>
              </a:rPr>
              <a:t>Overall </a:t>
            </a:r>
            <a:r>
              <a:rPr lang="en-US" dirty="0" err="1" smtClean="0">
                <a:latin typeface="Arial" charset="0"/>
                <a:cs typeface="Arial" charset="0"/>
              </a:rPr>
              <a:t>geocode</a:t>
            </a:r>
            <a:r>
              <a:rPr lang="en-US" dirty="0" smtClean="0">
                <a:latin typeface="Arial" charset="0"/>
                <a:cs typeface="Arial" charset="0"/>
              </a:rPr>
              <a:t> match &gt;92%</a:t>
            </a:r>
          </a:p>
          <a:p>
            <a:pPr lvl="1" eaLnBrk="1" hangingPunct="1">
              <a:buNone/>
            </a:pPr>
            <a:endParaRPr lang="en-US" dirty="0" smtClean="0">
              <a:latin typeface="Arial" charset="0"/>
              <a:cs typeface="Arial" charset="0"/>
            </a:endParaRPr>
          </a:p>
          <a:p>
            <a:pPr lvl="2" eaLnBrk="1" hangingPunct="1">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11</a:t>
            </a:fld>
            <a:endParaRPr lang="en-US"/>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Methodology</a:t>
            </a:r>
          </a:p>
        </p:txBody>
      </p:sp>
      <p:sp>
        <p:nvSpPr>
          <p:cNvPr id="4100" name="Rectangle 3"/>
          <p:cNvSpPr>
            <a:spLocks noGrp="1" noChangeArrowheads="1"/>
          </p:cNvSpPr>
          <p:nvPr>
            <p:ph type="body" idx="1"/>
          </p:nvPr>
        </p:nvSpPr>
        <p:spPr>
          <a:xfrm>
            <a:off x="457200" y="1295400"/>
            <a:ext cx="8229600" cy="4525963"/>
          </a:xfrm>
        </p:spPr>
        <p:txBody>
          <a:bodyPr/>
          <a:lstStyle/>
          <a:p>
            <a:pPr eaLnBrk="1" hangingPunct="1">
              <a:spcAft>
                <a:spcPts val="1000"/>
              </a:spcAft>
            </a:pPr>
            <a:r>
              <a:rPr lang="en-US" sz="3000" dirty="0" smtClean="0">
                <a:latin typeface="Arial" charset="0"/>
                <a:cs typeface="Arial" charset="0"/>
              </a:rPr>
              <a:t>Are HIV/STI cases dispersed or clustered?</a:t>
            </a:r>
          </a:p>
          <a:p>
            <a:pPr lvl="1" eaLnBrk="1" hangingPunct="1">
              <a:spcAft>
                <a:spcPts val="1000"/>
              </a:spcAft>
            </a:pPr>
            <a:r>
              <a:rPr lang="en-US" sz="2400" dirty="0" smtClean="0">
                <a:latin typeface="Arial" charset="0"/>
                <a:cs typeface="Arial" charset="0"/>
              </a:rPr>
              <a:t>Average Nearest Neighbor (ANN) statistic, (</a:t>
            </a:r>
            <a:r>
              <a:rPr lang="en-US" sz="2400" dirty="0" err="1" smtClean="0">
                <a:latin typeface="Arial" charset="0"/>
                <a:cs typeface="Arial" charset="0"/>
              </a:rPr>
              <a:t>ArcGIS</a:t>
            </a:r>
            <a:r>
              <a:rPr lang="en-US" sz="2400" dirty="0" smtClean="0">
                <a:latin typeface="Arial" charset="0"/>
                <a:cs typeface="Arial" charset="0"/>
              </a:rPr>
              <a:t>)</a:t>
            </a:r>
          </a:p>
          <a:p>
            <a:pPr eaLnBrk="1" hangingPunct="1">
              <a:spcAft>
                <a:spcPts val="1000"/>
              </a:spcAft>
            </a:pPr>
            <a:r>
              <a:rPr lang="en-US" sz="3000" dirty="0" smtClean="0">
                <a:latin typeface="Arial" charset="0"/>
                <a:cs typeface="Arial" charset="0"/>
              </a:rPr>
              <a:t>Can patterns be grouped into manageable clusters?</a:t>
            </a:r>
          </a:p>
          <a:p>
            <a:pPr lvl="1" eaLnBrk="1" hangingPunct="1">
              <a:spcAft>
                <a:spcPts val="1000"/>
              </a:spcAft>
            </a:pPr>
            <a:r>
              <a:rPr lang="en-US" sz="2600" dirty="0" smtClean="0">
                <a:latin typeface="Arial" charset="0"/>
                <a:cs typeface="Arial" charset="0"/>
              </a:rPr>
              <a:t>Nearest Neighbor Hierarchical Clustering, (</a:t>
            </a:r>
            <a:r>
              <a:rPr lang="en-US" sz="2600" dirty="0" err="1" smtClean="0">
                <a:latin typeface="Arial" charset="0"/>
                <a:cs typeface="Arial" charset="0"/>
              </a:rPr>
              <a:t>CrimeStat</a:t>
            </a:r>
            <a:r>
              <a:rPr lang="en-US" sz="2600" dirty="0" smtClean="0">
                <a:latin typeface="Arial" charset="0"/>
                <a:cs typeface="Arial" charset="0"/>
              </a:rPr>
              <a:t>)</a:t>
            </a:r>
          </a:p>
          <a:p>
            <a:pPr lvl="1" eaLnBrk="1" hangingPunct="1">
              <a:spcAft>
                <a:spcPts val="1000"/>
              </a:spcAft>
            </a:pPr>
            <a:endParaRPr lang="en-US" sz="2400" dirty="0" smtClean="0">
              <a:solidFill>
                <a:srgbClr val="FFFF00"/>
              </a:solidFill>
              <a:latin typeface="Arial" charset="0"/>
              <a:cs typeface="Arial" charset="0"/>
            </a:endParaRPr>
          </a:p>
          <a:p>
            <a:pPr lvl="2" eaLnBrk="1" hangingPunct="1">
              <a:spcAft>
                <a:spcPts val="1000"/>
              </a:spcAft>
              <a:buNone/>
            </a:pPr>
            <a:endParaRPr lang="en-US"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12</a:t>
            </a:fld>
            <a:endParaRPr lang="en-US" dirty="0"/>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Results</a:t>
            </a:r>
          </a:p>
        </p:txBody>
      </p:sp>
      <p:graphicFrame>
        <p:nvGraphicFramePr>
          <p:cNvPr id="5" name="Table 4"/>
          <p:cNvGraphicFramePr>
            <a:graphicFrameLocks noGrp="1"/>
          </p:cNvGraphicFramePr>
          <p:nvPr/>
        </p:nvGraphicFramePr>
        <p:xfrm>
          <a:off x="533400" y="1524000"/>
          <a:ext cx="8001000" cy="2727960"/>
        </p:xfrm>
        <a:graphic>
          <a:graphicData uri="http://schemas.openxmlformats.org/drawingml/2006/table">
            <a:tbl>
              <a:tblPr firstRow="1" bandRow="1">
                <a:tableStyleId>{93296810-A885-4BE3-A3E7-6D5BEEA58F35}</a:tableStyleId>
              </a:tblPr>
              <a:tblGrid>
                <a:gridCol w="1600200"/>
                <a:gridCol w="1600200"/>
                <a:gridCol w="1600200"/>
                <a:gridCol w="1600200"/>
                <a:gridCol w="1600200"/>
              </a:tblGrid>
              <a:tr h="457200">
                <a:tc gridSpan="5">
                  <a:txBody>
                    <a:bodyPr/>
                    <a:lstStyle/>
                    <a:p>
                      <a:pPr algn="ctr"/>
                      <a:r>
                        <a:rPr lang="en-US" dirty="0" smtClean="0"/>
                        <a:t>Average Nearest Neighbor Summary</a:t>
                      </a:r>
                      <a:r>
                        <a:rPr lang="en-US" baseline="30000" dirty="0" smtClean="0"/>
                        <a:t>1</a:t>
                      </a:r>
                      <a:endParaRPr lang="en-US" baseline="30000" dirty="0"/>
                    </a:p>
                  </a:txBody>
                  <a:tcPr anchor="ctr"/>
                </a:tc>
                <a:tc hMerge="1">
                  <a:txBody>
                    <a:bodyPr/>
                    <a:lstStyle/>
                    <a:p>
                      <a:pPr algn="ct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311921">
                <a:tc>
                  <a:txBody>
                    <a:bodyPr/>
                    <a:lstStyle/>
                    <a:p>
                      <a:pPr algn="ctr"/>
                      <a:endParaRPr lang="en-US" dirty="0"/>
                    </a:p>
                  </a:txBody>
                  <a:tcPr/>
                </a:tc>
                <a:tc>
                  <a:txBody>
                    <a:bodyPr/>
                    <a:lstStyle/>
                    <a:p>
                      <a:pPr algn="ctr"/>
                      <a:r>
                        <a:rPr lang="en-US" dirty="0" smtClean="0"/>
                        <a:t>Index</a:t>
                      </a:r>
                      <a:endParaRPr lang="en-US" dirty="0"/>
                    </a:p>
                  </a:txBody>
                  <a:tcPr anchor="ctr"/>
                </a:tc>
                <a:tc>
                  <a:txBody>
                    <a:bodyPr/>
                    <a:lstStyle/>
                    <a:p>
                      <a:pPr algn="ctr"/>
                      <a:r>
                        <a:rPr lang="en-US" dirty="0" smtClean="0"/>
                        <a:t>Z-score</a:t>
                      </a:r>
                      <a:endParaRPr lang="en-US" dirty="0"/>
                    </a:p>
                  </a:txBody>
                  <a:tcPr anchor="ctr"/>
                </a:tc>
                <a:tc>
                  <a:txBody>
                    <a:bodyPr/>
                    <a:lstStyle/>
                    <a:p>
                      <a:pPr algn="ctr"/>
                      <a:r>
                        <a:rPr lang="en-US" dirty="0" smtClean="0"/>
                        <a:t>P-value</a:t>
                      </a:r>
                      <a:endParaRPr lang="en-US" dirty="0"/>
                    </a:p>
                  </a:txBody>
                  <a:tcPr anchor="ctr"/>
                </a:tc>
                <a:tc>
                  <a:txBody>
                    <a:bodyPr/>
                    <a:lstStyle/>
                    <a:p>
                      <a:pPr algn="ctr"/>
                      <a:r>
                        <a:rPr lang="en-US" dirty="0" smtClean="0"/>
                        <a:t>Result</a:t>
                      </a:r>
                      <a:endParaRPr lang="en-US" dirty="0"/>
                    </a:p>
                  </a:txBody>
                  <a:tcPr anchor="ctr"/>
                </a:tc>
              </a:tr>
              <a:tr h="624840">
                <a:tc>
                  <a:txBody>
                    <a:bodyPr/>
                    <a:lstStyle/>
                    <a:p>
                      <a:pPr algn="ctr"/>
                      <a:r>
                        <a:rPr lang="en-US" dirty="0" smtClean="0"/>
                        <a:t>HIV</a:t>
                      </a:r>
                      <a:endParaRPr lang="en-US" dirty="0"/>
                    </a:p>
                  </a:txBody>
                  <a:tcPr anchor="ctr"/>
                </a:tc>
                <a:tc>
                  <a:txBody>
                    <a:bodyPr/>
                    <a:lstStyle/>
                    <a:p>
                      <a:pPr algn="ctr"/>
                      <a:r>
                        <a:rPr lang="en-US" dirty="0" smtClean="0"/>
                        <a:t>0.42</a:t>
                      </a:r>
                      <a:endParaRPr lang="en-US" dirty="0"/>
                    </a:p>
                  </a:txBody>
                  <a:tcPr anchor="ctr"/>
                </a:tc>
                <a:tc>
                  <a:txBody>
                    <a:bodyPr/>
                    <a:lstStyle/>
                    <a:p>
                      <a:pPr algn="ctr"/>
                      <a:r>
                        <a:rPr lang="en-US" dirty="0" smtClean="0"/>
                        <a:t>-45.9</a:t>
                      </a:r>
                      <a:endParaRPr lang="en-US" dirty="0"/>
                    </a:p>
                  </a:txBody>
                  <a:tcPr anchor="ctr"/>
                </a:tc>
                <a:tc>
                  <a:txBody>
                    <a:bodyPr/>
                    <a:lstStyle/>
                    <a:p>
                      <a:pPr algn="ctr"/>
                      <a:r>
                        <a:rPr lang="en-US" dirty="0" smtClean="0"/>
                        <a:t>&lt;.0001</a:t>
                      </a:r>
                      <a:endParaRPr lang="en-US" dirty="0"/>
                    </a:p>
                  </a:txBody>
                  <a:tcPr anchor="ctr"/>
                </a:tc>
                <a:tc>
                  <a:txBody>
                    <a:bodyPr/>
                    <a:lstStyle/>
                    <a:p>
                      <a:pPr algn="ctr"/>
                      <a:r>
                        <a:rPr lang="en-US" dirty="0" smtClean="0"/>
                        <a:t>Clustered</a:t>
                      </a:r>
                      <a:endParaRPr lang="en-US" dirty="0"/>
                    </a:p>
                  </a:txBody>
                  <a:tcPr anchor="ctr"/>
                </a:tc>
              </a:tr>
              <a:tr h="609600">
                <a:tc>
                  <a:txBody>
                    <a:bodyPr/>
                    <a:lstStyle/>
                    <a:p>
                      <a:pPr algn="ctr"/>
                      <a:r>
                        <a:rPr lang="en-US" dirty="0" smtClean="0"/>
                        <a:t>Syphilis</a:t>
                      </a:r>
                      <a:endParaRPr lang="en-US" dirty="0"/>
                    </a:p>
                  </a:txBody>
                  <a:tcPr anchor="ctr"/>
                </a:tc>
                <a:tc>
                  <a:txBody>
                    <a:bodyPr/>
                    <a:lstStyle/>
                    <a:p>
                      <a:pPr algn="ctr"/>
                      <a:r>
                        <a:rPr lang="en-US" dirty="0" smtClean="0"/>
                        <a:t>0.26</a:t>
                      </a:r>
                      <a:endParaRPr lang="en-US" dirty="0"/>
                    </a:p>
                  </a:txBody>
                  <a:tcPr anchor="ctr"/>
                </a:tc>
                <a:tc>
                  <a:txBody>
                    <a:bodyPr/>
                    <a:lstStyle/>
                    <a:p>
                      <a:pPr algn="ctr"/>
                      <a:r>
                        <a:rPr lang="en-US" dirty="0" smtClean="0"/>
                        <a:t>-73.1</a:t>
                      </a:r>
                      <a:endParaRPr lang="en-US" dirty="0"/>
                    </a:p>
                  </a:txBody>
                  <a:tcPr anchor="ctr"/>
                </a:tc>
                <a:tc>
                  <a:txBody>
                    <a:bodyPr/>
                    <a:lstStyle/>
                    <a:p>
                      <a:pPr algn="ctr"/>
                      <a:r>
                        <a:rPr lang="en-US" dirty="0" smtClean="0"/>
                        <a:t>&lt;.0001</a:t>
                      </a:r>
                      <a:endParaRPr lang="en-US" dirty="0"/>
                    </a:p>
                  </a:txBody>
                  <a:tcPr anchor="ctr"/>
                </a:tc>
                <a:tc>
                  <a:txBody>
                    <a:bodyPr/>
                    <a:lstStyle/>
                    <a:p>
                      <a:pPr algn="ctr"/>
                      <a:r>
                        <a:rPr lang="en-US" dirty="0" smtClean="0"/>
                        <a:t>Very Clustered</a:t>
                      </a:r>
                      <a:endParaRPr lang="en-US" dirty="0"/>
                    </a:p>
                  </a:txBody>
                  <a:tcPr anchor="ctr"/>
                </a:tc>
              </a:tr>
              <a:tr h="609600">
                <a:tc>
                  <a:txBody>
                    <a:bodyPr/>
                    <a:lstStyle/>
                    <a:p>
                      <a:pPr algn="ctr"/>
                      <a:r>
                        <a:rPr lang="en-US" dirty="0" smtClean="0"/>
                        <a:t>GC</a:t>
                      </a:r>
                      <a:endParaRPr lang="en-US" dirty="0"/>
                    </a:p>
                  </a:txBody>
                  <a:tcPr anchor="ctr"/>
                </a:tc>
                <a:tc>
                  <a:txBody>
                    <a:bodyPr/>
                    <a:lstStyle/>
                    <a:p>
                      <a:pPr algn="ctr"/>
                      <a:r>
                        <a:rPr lang="en-US" dirty="0" smtClean="0"/>
                        <a:t>0.18</a:t>
                      </a:r>
                      <a:endParaRPr lang="en-US" dirty="0"/>
                    </a:p>
                  </a:txBody>
                  <a:tcPr anchor="ctr"/>
                </a:tc>
                <a:tc>
                  <a:txBody>
                    <a:bodyPr/>
                    <a:lstStyle/>
                    <a:p>
                      <a:pPr algn="ctr"/>
                      <a:r>
                        <a:rPr lang="en-US" dirty="0" smtClean="0"/>
                        <a:t>-140.3</a:t>
                      </a:r>
                      <a:endParaRPr lang="en-US" dirty="0"/>
                    </a:p>
                  </a:txBody>
                  <a:tcPr anchor="ctr"/>
                </a:tc>
                <a:tc>
                  <a:txBody>
                    <a:bodyPr/>
                    <a:lstStyle/>
                    <a:p>
                      <a:pPr algn="ctr"/>
                      <a:r>
                        <a:rPr lang="en-US" dirty="0" smtClean="0"/>
                        <a:t>&lt;.0001</a:t>
                      </a:r>
                      <a:endParaRPr lang="en-US" dirty="0"/>
                    </a:p>
                  </a:txBody>
                  <a:tcPr anchor="ctr"/>
                </a:tc>
                <a:tc>
                  <a:txBody>
                    <a:bodyPr/>
                    <a:lstStyle/>
                    <a:p>
                      <a:pPr algn="ctr"/>
                      <a:r>
                        <a:rPr lang="en-US" dirty="0" smtClean="0"/>
                        <a:t>Very Clustered</a:t>
                      </a:r>
                      <a:endParaRPr lang="en-US" dirty="0"/>
                    </a:p>
                  </a:txBody>
                  <a:tcPr anchor="ctr"/>
                </a:tc>
              </a:tr>
            </a:tbl>
          </a:graphicData>
        </a:graphic>
      </p:graphicFrame>
      <p:sp>
        <p:nvSpPr>
          <p:cNvPr id="6" name="Footnote"/>
          <p:cNvSpPr txBox="1"/>
          <p:nvPr/>
        </p:nvSpPr>
        <p:spPr>
          <a:xfrm>
            <a:off x="152400" y="6400801"/>
            <a:ext cx="7315200" cy="230832"/>
          </a:xfrm>
          <a:prstGeom prst="rect">
            <a:avLst/>
          </a:prstGeom>
          <a:noFill/>
        </p:spPr>
        <p:txBody>
          <a:bodyPr wrap="square" rtlCol="0">
            <a:spAutoFit/>
          </a:bodyPr>
          <a:lstStyle/>
          <a:p>
            <a:r>
              <a:rPr lang="en-US" sz="900" baseline="30000" dirty="0" smtClean="0">
                <a:solidFill>
                  <a:schemeClr val="bg1"/>
                </a:solidFill>
              </a:rPr>
              <a:t>1</a:t>
            </a:r>
            <a:r>
              <a:rPr lang="en-US" sz="900" dirty="0" smtClean="0">
                <a:solidFill>
                  <a:schemeClr val="bg1"/>
                </a:solidFill>
              </a:rPr>
              <a:t>Average Nearest Neighbor statistic computed using fixed-distance band conceptualization.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a:srcRect/>
          <a:stretch>
            <a:fillRect/>
          </a:stretch>
        </p:blipFill>
        <p:spPr bwMode="auto">
          <a:xfrm>
            <a:off x="381000" y="6000750"/>
            <a:ext cx="2143125" cy="857250"/>
          </a:xfrm>
          <a:prstGeom prst="rect">
            <a:avLst/>
          </a:prstGeom>
          <a:noFill/>
          <a:ln w="9525">
            <a:noFill/>
            <a:miter lim="800000"/>
            <a:headEnd/>
            <a:tailEnd/>
          </a:ln>
        </p:spPr>
      </p:pic>
      <p:pic>
        <p:nvPicPr>
          <p:cNvPr id="5129" name="LAC"/>
          <p:cNvPicPr>
            <a:picLocks noChangeAspect="1" noChangeArrowheads="1"/>
          </p:cNvPicPr>
          <p:nvPr/>
        </p:nvPicPr>
        <p:blipFill>
          <a:blip r:embed="rId5"/>
          <a:srcRect l="18397" t="5066" r="17157"/>
          <a:stretch>
            <a:fillRect/>
          </a:stretch>
        </p:blipFill>
        <p:spPr bwMode="auto">
          <a:xfrm>
            <a:off x="2448477" y="76200"/>
            <a:ext cx="6619323" cy="6858000"/>
          </a:xfrm>
          <a:prstGeom prst="rect">
            <a:avLst/>
          </a:prstGeom>
          <a:noFill/>
          <a:ln w="9525">
            <a:noFill/>
            <a:miter lim="800000"/>
            <a:headEnd/>
            <a:tailEnd/>
          </a:ln>
          <a:effectLst/>
        </p:spPr>
      </p:pic>
      <p:pic>
        <p:nvPicPr>
          <p:cNvPr id="5127" name="GC no HIV"/>
          <p:cNvPicPr>
            <a:picLocks noChangeAspect="1" noChangeArrowheads="1"/>
          </p:cNvPicPr>
          <p:nvPr/>
        </p:nvPicPr>
        <p:blipFill>
          <a:blip r:embed="rId6"/>
          <a:srcRect l="19016" t="5066" r="18397"/>
          <a:stretch>
            <a:fillRect/>
          </a:stretch>
        </p:blipFill>
        <p:spPr bwMode="auto">
          <a:xfrm>
            <a:off x="2489493" y="76200"/>
            <a:ext cx="6428381" cy="6858000"/>
          </a:xfrm>
          <a:prstGeom prst="rect">
            <a:avLst/>
          </a:prstGeom>
          <a:noFill/>
          <a:ln w="9525">
            <a:noFill/>
            <a:miter lim="800000"/>
            <a:headEnd/>
            <a:tailEnd/>
          </a:ln>
          <a:effectLst/>
        </p:spPr>
      </p:pic>
      <p:pic>
        <p:nvPicPr>
          <p:cNvPr id="5126" name="GC - HIV"/>
          <p:cNvPicPr>
            <a:picLocks noChangeAspect="1" noChangeArrowheads="1"/>
          </p:cNvPicPr>
          <p:nvPr/>
        </p:nvPicPr>
        <p:blipFill>
          <a:blip r:embed="rId7"/>
          <a:srcRect l="19016" t="5066" r="17777"/>
          <a:stretch>
            <a:fillRect/>
          </a:stretch>
        </p:blipFill>
        <p:spPr bwMode="auto">
          <a:xfrm>
            <a:off x="2502048" y="76200"/>
            <a:ext cx="6492027" cy="6858000"/>
          </a:xfrm>
          <a:prstGeom prst="rect">
            <a:avLst/>
          </a:prstGeom>
          <a:noFill/>
          <a:ln w="9525">
            <a:noFill/>
            <a:miter lim="800000"/>
            <a:headEnd/>
            <a:tailEnd/>
          </a:ln>
          <a:effectLst/>
        </p:spPr>
      </p:pic>
      <p:pic>
        <p:nvPicPr>
          <p:cNvPr id="5125" name="SY no HIV"/>
          <p:cNvPicPr>
            <a:picLocks noChangeAspect="1" noChangeArrowheads="1"/>
          </p:cNvPicPr>
          <p:nvPr/>
        </p:nvPicPr>
        <p:blipFill>
          <a:blip r:embed="rId8"/>
          <a:srcRect l="18397" t="4185" r="17777"/>
          <a:stretch>
            <a:fillRect/>
          </a:stretch>
        </p:blipFill>
        <p:spPr bwMode="auto">
          <a:xfrm>
            <a:off x="2438400" y="10430"/>
            <a:ext cx="6555675" cy="6921647"/>
          </a:xfrm>
          <a:prstGeom prst="rect">
            <a:avLst/>
          </a:prstGeom>
          <a:noFill/>
          <a:ln w="9525">
            <a:noFill/>
            <a:miter lim="800000"/>
            <a:headEnd/>
            <a:tailEnd/>
          </a:ln>
          <a:effectLst/>
        </p:spPr>
      </p:pic>
      <p:pic>
        <p:nvPicPr>
          <p:cNvPr id="5124" name="SY - HIV"/>
          <p:cNvPicPr>
            <a:picLocks noChangeAspect="1" noChangeArrowheads="1"/>
          </p:cNvPicPr>
          <p:nvPr/>
        </p:nvPicPr>
        <p:blipFill>
          <a:blip r:embed="rId9"/>
          <a:srcRect l="18397" t="5066" r="17777"/>
          <a:stretch>
            <a:fillRect/>
          </a:stretch>
        </p:blipFill>
        <p:spPr bwMode="auto">
          <a:xfrm>
            <a:off x="2438400" y="152400"/>
            <a:ext cx="6555675" cy="6858000"/>
          </a:xfrm>
          <a:prstGeom prst="rect">
            <a:avLst/>
          </a:prstGeom>
          <a:noFill/>
          <a:ln w="9525">
            <a:noFill/>
            <a:miter lim="800000"/>
            <a:headEnd/>
            <a:tailEnd/>
          </a:ln>
          <a:effectLst/>
        </p:spPr>
      </p:pic>
      <p:pic>
        <p:nvPicPr>
          <p:cNvPr id="5123" name="HIV"/>
          <p:cNvPicPr>
            <a:picLocks noChangeAspect="1" noChangeArrowheads="1"/>
          </p:cNvPicPr>
          <p:nvPr/>
        </p:nvPicPr>
        <p:blipFill>
          <a:blip r:embed="rId10"/>
          <a:srcRect l="18397" t="4185" r="17777"/>
          <a:stretch>
            <a:fillRect/>
          </a:stretch>
        </p:blipFill>
        <p:spPr bwMode="auto">
          <a:xfrm>
            <a:off x="2438400" y="10430"/>
            <a:ext cx="6555675" cy="6921647"/>
          </a:xfrm>
          <a:prstGeom prst="rect">
            <a:avLst/>
          </a:prstGeom>
          <a:noFill/>
          <a:ln w="9525">
            <a:noFill/>
            <a:miter lim="800000"/>
            <a:headEnd/>
            <a:tailEnd/>
          </a:ln>
          <a:effectLst/>
        </p:spPr>
      </p:pic>
      <p:sp>
        <p:nvSpPr>
          <p:cNvPr id="13" name="cluster 1"/>
          <p:cNvSpPr/>
          <p:nvPr/>
        </p:nvSpPr>
        <p:spPr>
          <a:xfrm rot="20143492">
            <a:off x="5215107" y="4034246"/>
            <a:ext cx="990187" cy="1282825"/>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4" name="cluster 2"/>
          <p:cNvSpPr/>
          <p:nvPr/>
        </p:nvSpPr>
        <p:spPr>
          <a:xfrm>
            <a:off x="5791200" y="5181600"/>
            <a:ext cx="914400" cy="1295400"/>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5" name="cluster 3"/>
          <p:cNvSpPr/>
          <p:nvPr/>
        </p:nvSpPr>
        <p:spPr>
          <a:xfrm>
            <a:off x="4038600" y="2895600"/>
            <a:ext cx="1676400" cy="1371600"/>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6" name="cluster 5"/>
          <p:cNvSpPr/>
          <p:nvPr/>
        </p:nvSpPr>
        <p:spPr>
          <a:xfrm rot="20360976">
            <a:off x="6058159" y="598351"/>
            <a:ext cx="1066800" cy="1461798"/>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7" name="cluster 4"/>
          <p:cNvSpPr/>
          <p:nvPr/>
        </p:nvSpPr>
        <p:spPr>
          <a:xfrm rot="1455522">
            <a:off x="6218972" y="3990519"/>
            <a:ext cx="2244562" cy="892031"/>
          </a:xfrm>
          <a:prstGeom prst="ellipse">
            <a:avLst/>
          </a:prstGeom>
          <a:no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8" name="Slide Number Placeholder 17"/>
          <p:cNvSpPr>
            <a:spLocks noGrp="1"/>
          </p:cNvSpPr>
          <p:nvPr>
            <p:ph type="sldNum" sz="quarter" idx="12"/>
          </p:nvPr>
        </p:nvSpPr>
        <p:spPr/>
        <p:txBody>
          <a:bodyPr/>
          <a:lstStyle/>
          <a:p>
            <a:pPr>
              <a:defRPr/>
            </a:pPr>
            <a:fld id="{5909B83A-CDCC-4C63-B386-7AE810B748B7}" type="slidenum">
              <a:rPr lang="en-US" smtClean="0"/>
              <a:pPr>
                <a:defRPr/>
              </a:pPr>
              <a:t>13</a:t>
            </a:fld>
            <a:endParaRPr lang="en-US"/>
          </a:p>
        </p:txBody>
      </p:sp>
      <p:pic>
        <p:nvPicPr>
          <p:cNvPr id="3075" name="HIV Legend"/>
          <p:cNvPicPr>
            <a:picLocks noChangeAspect="1" noChangeArrowheads="1"/>
          </p:cNvPicPr>
          <p:nvPr/>
        </p:nvPicPr>
        <p:blipFill>
          <a:blip r:embed="rId11"/>
          <a:srcRect t="47059"/>
          <a:stretch>
            <a:fillRect/>
          </a:stretch>
        </p:blipFill>
        <p:spPr bwMode="auto">
          <a:xfrm>
            <a:off x="381000" y="2057400"/>
            <a:ext cx="1477963" cy="257175"/>
          </a:xfrm>
          <a:prstGeom prst="rect">
            <a:avLst/>
          </a:prstGeom>
          <a:noFill/>
          <a:ln w="9525">
            <a:noFill/>
            <a:miter lim="800000"/>
            <a:headEnd/>
            <a:tailEnd/>
          </a:ln>
          <a:effectLst/>
        </p:spPr>
      </p:pic>
      <p:pic>
        <p:nvPicPr>
          <p:cNvPr id="3077" name="SY + HIV Legend"/>
          <p:cNvPicPr>
            <a:picLocks noChangeAspect="1" noChangeArrowheads="1"/>
          </p:cNvPicPr>
          <p:nvPr/>
        </p:nvPicPr>
        <p:blipFill>
          <a:blip r:embed="rId12"/>
          <a:srcRect t="52941"/>
          <a:stretch>
            <a:fillRect/>
          </a:stretch>
        </p:blipFill>
        <p:spPr bwMode="auto">
          <a:xfrm>
            <a:off x="381000" y="2364105"/>
            <a:ext cx="3055937" cy="228600"/>
          </a:xfrm>
          <a:prstGeom prst="rect">
            <a:avLst/>
          </a:prstGeom>
          <a:noFill/>
          <a:ln w="9525">
            <a:noFill/>
            <a:miter lim="800000"/>
            <a:headEnd/>
            <a:tailEnd/>
          </a:ln>
          <a:effectLst/>
        </p:spPr>
      </p:pic>
      <p:pic>
        <p:nvPicPr>
          <p:cNvPr id="3078" name="SY no HIV Legend"/>
          <p:cNvPicPr>
            <a:picLocks noChangeAspect="1" noChangeArrowheads="1"/>
          </p:cNvPicPr>
          <p:nvPr/>
        </p:nvPicPr>
        <p:blipFill>
          <a:blip r:embed="rId13"/>
          <a:srcRect t="47059"/>
          <a:stretch>
            <a:fillRect/>
          </a:stretch>
        </p:blipFill>
        <p:spPr bwMode="auto">
          <a:xfrm>
            <a:off x="381000" y="2642235"/>
            <a:ext cx="1876425" cy="257175"/>
          </a:xfrm>
          <a:prstGeom prst="rect">
            <a:avLst/>
          </a:prstGeom>
          <a:noFill/>
          <a:ln w="9525">
            <a:noFill/>
            <a:miter lim="800000"/>
            <a:headEnd/>
            <a:tailEnd/>
          </a:ln>
          <a:effectLst/>
        </p:spPr>
      </p:pic>
      <p:pic>
        <p:nvPicPr>
          <p:cNvPr id="3079" name="GC + HIV Legend"/>
          <p:cNvPicPr>
            <a:picLocks noChangeAspect="1" noChangeArrowheads="1"/>
          </p:cNvPicPr>
          <p:nvPr/>
        </p:nvPicPr>
        <p:blipFill>
          <a:blip r:embed="rId14"/>
          <a:srcRect t="52941"/>
          <a:stretch>
            <a:fillRect/>
          </a:stretch>
        </p:blipFill>
        <p:spPr bwMode="auto">
          <a:xfrm>
            <a:off x="381000" y="2948940"/>
            <a:ext cx="2609850" cy="228600"/>
          </a:xfrm>
          <a:prstGeom prst="rect">
            <a:avLst/>
          </a:prstGeom>
          <a:noFill/>
          <a:ln w="9525">
            <a:noFill/>
            <a:miter lim="800000"/>
            <a:headEnd/>
            <a:tailEnd/>
          </a:ln>
          <a:effectLst/>
        </p:spPr>
      </p:pic>
      <p:pic>
        <p:nvPicPr>
          <p:cNvPr id="3080" name="GC, no HIV legend"/>
          <p:cNvPicPr>
            <a:picLocks noChangeAspect="1" noChangeArrowheads="1"/>
          </p:cNvPicPr>
          <p:nvPr/>
        </p:nvPicPr>
        <p:blipFill>
          <a:blip r:embed="rId15"/>
          <a:srcRect t="52941"/>
          <a:stretch>
            <a:fillRect/>
          </a:stretch>
        </p:blipFill>
        <p:spPr bwMode="auto">
          <a:xfrm>
            <a:off x="381000" y="3227070"/>
            <a:ext cx="1466850" cy="228600"/>
          </a:xfrm>
          <a:prstGeom prst="rect">
            <a:avLst/>
          </a:prstGeom>
          <a:noFill/>
          <a:ln w="9525">
            <a:noFill/>
            <a:miter lim="800000"/>
            <a:headEnd/>
            <a:tailEnd/>
          </a:ln>
          <a:effectLst/>
        </p:spPr>
      </p:pic>
      <p:grpSp>
        <p:nvGrpSpPr>
          <p:cNvPr id="25" name="Legend"/>
          <p:cNvGrpSpPr/>
          <p:nvPr/>
        </p:nvGrpSpPr>
        <p:grpSpPr>
          <a:xfrm>
            <a:off x="381000" y="1752600"/>
            <a:ext cx="2273300" cy="1963738"/>
            <a:chOff x="381000" y="3505200"/>
            <a:chExt cx="2273300" cy="1963738"/>
          </a:xfrm>
        </p:grpSpPr>
        <p:pic>
          <p:nvPicPr>
            <p:cNvPr id="3074" name="LAC Legend"/>
            <p:cNvPicPr>
              <a:picLocks noChangeAspect="1" noChangeArrowheads="1"/>
            </p:cNvPicPr>
            <p:nvPr/>
          </p:nvPicPr>
          <p:blipFill>
            <a:blip r:embed="rId16"/>
            <a:srcRect/>
            <a:stretch>
              <a:fillRect/>
            </a:stretch>
          </p:blipFill>
          <p:spPr bwMode="auto">
            <a:xfrm>
              <a:off x="381000" y="5257800"/>
              <a:ext cx="2273300" cy="211138"/>
            </a:xfrm>
            <a:prstGeom prst="rect">
              <a:avLst/>
            </a:prstGeom>
            <a:noFill/>
            <a:ln w="9525">
              <a:noFill/>
              <a:miter lim="800000"/>
              <a:headEnd/>
              <a:tailEnd/>
            </a:ln>
            <a:effectLst/>
          </p:spPr>
        </p:pic>
        <p:pic>
          <p:nvPicPr>
            <p:cNvPr id="24" name="Legend"/>
            <p:cNvPicPr>
              <a:picLocks noChangeAspect="1" noChangeArrowheads="1"/>
            </p:cNvPicPr>
            <p:nvPr/>
          </p:nvPicPr>
          <p:blipFill>
            <a:blip r:embed="rId11"/>
            <a:srcRect b="52941"/>
            <a:stretch>
              <a:fillRect/>
            </a:stretch>
          </p:blipFill>
          <p:spPr bwMode="auto">
            <a:xfrm>
              <a:off x="381000" y="3505200"/>
              <a:ext cx="1477963" cy="228600"/>
            </a:xfrm>
            <a:prstGeom prst="rect">
              <a:avLst/>
            </a:prstGeom>
            <a:noFill/>
            <a:ln w="9525">
              <a:noFill/>
              <a:miter lim="800000"/>
              <a:headEnd/>
              <a:tailEnd/>
            </a:ln>
            <a:effectLst/>
          </p:spPr>
        </p:pic>
      </p:grpSp>
      <p:sp>
        <p:nvSpPr>
          <p:cNvPr id="26" name="Footnote"/>
          <p:cNvSpPr txBox="1"/>
          <p:nvPr/>
        </p:nvSpPr>
        <p:spPr>
          <a:xfrm>
            <a:off x="304800" y="5181600"/>
            <a:ext cx="2743200" cy="507831"/>
          </a:xfrm>
          <a:prstGeom prst="rect">
            <a:avLst/>
          </a:prstGeom>
          <a:noFill/>
        </p:spPr>
        <p:txBody>
          <a:bodyPr wrap="square" rtlCol="0">
            <a:spAutoFit/>
          </a:bodyPr>
          <a:lstStyle/>
          <a:p>
            <a:r>
              <a:rPr lang="en-US" sz="900" baseline="30000" dirty="0" smtClean="0">
                <a:solidFill>
                  <a:schemeClr val="bg1"/>
                </a:solidFill>
              </a:rPr>
              <a:t>1</a:t>
            </a:r>
            <a:r>
              <a:rPr lang="en-US" sz="900" dirty="0" smtClean="0">
                <a:solidFill>
                  <a:schemeClr val="bg1"/>
                </a:solidFill>
              </a:rPr>
              <a:t>Nearest Neighbor Hierarchical Clusters output at 1.0 standard deviations using fixed-distance band threshold </a:t>
            </a:r>
          </a:p>
        </p:txBody>
      </p:sp>
      <p:sp>
        <p:nvSpPr>
          <p:cNvPr id="27" name="Footnote"/>
          <p:cNvSpPr txBox="1"/>
          <p:nvPr/>
        </p:nvSpPr>
        <p:spPr>
          <a:xfrm>
            <a:off x="304800" y="228600"/>
            <a:ext cx="2819400" cy="923330"/>
          </a:xfrm>
          <a:prstGeom prst="rect">
            <a:avLst/>
          </a:prstGeom>
          <a:noFill/>
        </p:spPr>
        <p:txBody>
          <a:bodyPr wrap="square" rtlCol="0">
            <a:spAutoFit/>
          </a:bodyPr>
          <a:lstStyle/>
          <a:p>
            <a:r>
              <a:rPr lang="en-US" b="1" dirty="0" smtClean="0">
                <a:solidFill>
                  <a:schemeClr val="bg1"/>
                </a:solidFill>
              </a:rPr>
              <a:t>Nearest Neighbor Hierarchical Clustering</a:t>
            </a:r>
          </a:p>
          <a:p>
            <a:r>
              <a:rPr lang="en-US" b="1" dirty="0" smtClean="0">
                <a:solidFill>
                  <a:schemeClr val="bg1"/>
                </a:solidFill>
              </a:rPr>
              <a:t>Summary</a:t>
            </a:r>
            <a:r>
              <a:rPr lang="en-US" b="1" baseline="30000" dirty="0" smtClean="0">
                <a:solidFill>
                  <a:schemeClr val="bg1"/>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
                                        <p:tgtEl>
                                          <p:spTgt spid="5129"/>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fade">
                                      <p:cBhvr>
                                        <p:cTn id="15" dur="1000"/>
                                        <p:tgtEl>
                                          <p:spTgt spid="5127"/>
                                        </p:tgtEl>
                                      </p:cBhvr>
                                    </p:animEffect>
                                  </p:childTnLst>
                                </p:cTn>
                              </p:par>
                              <p:par>
                                <p:cTn id="16" presetID="10" presetClass="entr" presetSubtype="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fade">
                                      <p:cBhvr>
                                        <p:cTn id="18" dur="1000"/>
                                        <p:tgtEl>
                                          <p:spTgt spid="30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fade">
                                      <p:cBhvr>
                                        <p:cTn id="23" dur="1000"/>
                                        <p:tgtEl>
                                          <p:spTgt spid="5126"/>
                                        </p:tgtEl>
                                      </p:cBhvr>
                                    </p:animEffect>
                                  </p:childTnLst>
                                </p:cTn>
                              </p:par>
                              <p:par>
                                <p:cTn id="24" presetID="10" presetClass="entr" presetSubtype="0" fill="hold" nodeType="with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fade">
                                      <p:cBhvr>
                                        <p:cTn id="26" dur="1000"/>
                                        <p:tgtEl>
                                          <p:spTgt spid="30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animEffect transition="in" filter="fade">
                                      <p:cBhvr>
                                        <p:cTn id="31" dur="1000"/>
                                        <p:tgtEl>
                                          <p:spTgt spid="5125"/>
                                        </p:tgtEl>
                                      </p:cBhvr>
                                    </p:animEffect>
                                  </p:childTnLst>
                                </p:cTn>
                              </p:par>
                              <p:par>
                                <p:cTn id="32" presetID="10" presetClass="entr" presetSubtype="0"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fade">
                                      <p:cBhvr>
                                        <p:cTn id="34" dur="1000"/>
                                        <p:tgtEl>
                                          <p:spTgt spid="30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1000"/>
                                        <p:tgtEl>
                                          <p:spTgt spid="5124"/>
                                        </p:tgtEl>
                                      </p:cBhvr>
                                    </p:animEffect>
                                  </p:childTnLst>
                                </p:cTn>
                              </p:par>
                              <p:par>
                                <p:cTn id="40" presetID="10" presetClass="entr" presetSubtype="0" fill="hold" nodeType="with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fade">
                                      <p:cBhvr>
                                        <p:cTn id="42" dur="1000"/>
                                        <p:tgtEl>
                                          <p:spTgt spid="307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1000"/>
                                        <p:tgtEl>
                                          <p:spTgt spid="5123"/>
                                        </p:tgtEl>
                                      </p:cBhvr>
                                    </p:animEffect>
                                  </p:childTnLst>
                                </p:cTn>
                              </p:par>
                              <p:par>
                                <p:cTn id="48" presetID="10" presetClass="entr" presetSubtype="0" fill="hold" nodeType="withEffect">
                                  <p:stCondLst>
                                    <p:cond delay="0"/>
                                  </p:stCondLst>
                                  <p:childTnLst>
                                    <p:set>
                                      <p:cBhvr>
                                        <p:cTn id="49" dur="1" fill="hold">
                                          <p:stCondLst>
                                            <p:cond delay="0"/>
                                          </p:stCondLst>
                                        </p:cTn>
                                        <p:tgtEl>
                                          <p:spTgt spid="3075"/>
                                        </p:tgtEl>
                                        <p:attrNameLst>
                                          <p:attrName>style.visibility</p:attrName>
                                        </p:attrNameLst>
                                      </p:cBhvr>
                                      <p:to>
                                        <p:strVal val="visible"/>
                                      </p:to>
                                    </p:set>
                                    <p:animEffect transition="in" filter="fade">
                                      <p:cBhvr>
                                        <p:cTn id="50" dur="1000"/>
                                        <p:tgtEl>
                                          <p:spTgt spid="307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ox(in)">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ox(in)">
                                      <p:cBhvr>
                                        <p:cTn id="70" dur="20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ox(in)">
                                      <p:cBhvr>
                                        <p:cTn id="7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a:srcRect/>
          <a:stretch>
            <a:fillRect/>
          </a:stretch>
        </p:blipFill>
        <p:spPr bwMode="auto">
          <a:xfrm>
            <a:off x="381000" y="6000750"/>
            <a:ext cx="2143125" cy="85725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5909B83A-CDCC-4C63-B386-7AE810B748B7}" type="slidenum">
              <a:rPr lang="en-US" smtClean="0"/>
              <a:pPr>
                <a:defRPr/>
              </a:pPr>
              <a:t>14</a:t>
            </a:fld>
            <a:endParaRPr lang="en-US"/>
          </a:p>
        </p:txBody>
      </p:sp>
      <p:pic>
        <p:nvPicPr>
          <p:cNvPr id="3076" name="Picture 4"/>
          <p:cNvPicPr>
            <a:picLocks noChangeAspect="1" noChangeArrowheads="1"/>
          </p:cNvPicPr>
          <p:nvPr/>
        </p:nvPicPr>
        <p:blipFill>
          <a:blip r:embed="rId5"/>
          <a:srcRect l="35192" r="17015"/>
          <a:stretch>
            <a:fillRect/>
          </a:stretch>
        </p:blipFill>
        <p:spPr bwMode="auto">
          <a:xfrm>
            <a:off x="2590800" y="205911"/>
            <a:ext cx="6477000" cy="6499689"/>
          </a:xfrm>
          <a:prstGeom prst="rect">
            <a:avLst/>
          </a:prstGeom>
          <a:noFill/>
          <a:ln w="9525">
            <a:noFill/>
            <a:miter lim="800000"/>
            <a:headEnd/>
            <a:tailEnd/>
          </a:ln>
          <a:effectLst/>
        </p:spPr>
      </p:pic>
      <p:sp>
        <p:nvSpPr>
          <p:cNvPr id="20" name="Central Cluster"/>
          <p:cNvSpPr/>
          <p:nvPr/>
        </p:nvSpPr>
        <p:spPr>
          <a:xfrm rot="20143492">
            <a:off x="5357863" y="4049904"/>
            <a:ext cx="990187" cy="136201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aphicFrame>
        <p:nvGraphicFramePr>
          <p:cNvPr id="9" name="Chart 8"/>
          <p:cNvGraphicFramePr/>
          <p:nvPr/>
        </p:nvGraphicFramePr>
        <p:xfrm>
          <a:off x="152400" y="152400"/>
          <a:ext cx="5943600" cy="3352800"/>
        </p:xfrm>
        <a:graphic>
          <a:graphicData uri="http://schemas.openxmlformats.org/drawingml/2006/chart">
            <c:chart xmlns:c="http://schemas.openxmlformats.org/drawingml/2006/chart" xmlns:r="http://schemas.openxmlformats.org/officeDocument/2006/relationships" r:id="rId6"/>
          </a:graphicData>
        </a:graphic>
      </p:graphicFrame>
      <p:pic>
        <p:nvPicPr>
          <p:cNvPr id="1026" name="Picture 2"/>
          <p:cNvPicPr>
            <a:picLocks noChangeAspect="1" noChangeArrowheads="1"/>
          </p:cNvPicPr>
          <p:nvPr/>
        </p:nvPicPr>
        <p:blipFill>
          <a:blip r:embed="rId7"/>
          <a:srcRect/>
          <a:stretch>
            <a:fillRect/>
          </a:stretch>
        </p:blipFill>
        <p:spPr bwMode="auto">
          <a:xfrm>
            <a:off x="381000" y="3657600"/>
            <a:ext cx="2273300" cy="2168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2"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2" animBg="1"/>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a:srcRect/>
          <a:stretch>
            <a:fillRect/>
          </a:stretch>
        </p:blipFill>
        <p:spPr bwMode="auto">
          <a:xfrm>
            <a:off x="381000" y="6000750"/>
            <a:ext cx="2143125" cy="85725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5909B83A-CDCC-4C63-B386-7AE810B748B7}" type="slidenum">
              <a:rPr lang="en-US" smtClean="0"/>
              <a:pPr>
                <a:defRPr/>
              </a:pPr>
              <a:t>15</a:t>
            </a:fld>
            <a:endParaRPr lang="en-US"/>
          </a:p>
        </p:txBody>
      </p:sp>
      <p:pic>
        <p:nvPicPr>
          <p:cNvPr id="4102" name="Picture 6"/>
          <p:cNvPicPr>
            <a:picLocks noChangeAspect="1" noChangeArrowheads="1"/>
          </p:cNvPicPr>
          <p:nvPr/>
        </p:nvPicPr>
        <p:blipFill>
          <a:blip r:embed="rId5"/>
          <a:srcRect l="29694" t="4979" r="32241" b="4189"/>
          <a:stretch>
            <a:fillRect/>
          </a:stretch>
        </p:blipFill>
        <p:spPr bwMode="auto">
          <a:xfrm>
            <a:off x="2590800" y="0"/>
            <a:ext cx="5992427" cy="6858000"/>
          </a:xfrm>
          <a:prstGeom prst="rect">
            <a:avLst/>
          </a:prstGeom>
          <a:noFill/>
          <a:ln w="9525">
            <a:noFill/>
            <a:miter lim="800000"/>
            <a:headEnd/>
            <a:tailEnd/>
          </a:ln>
          <a:effectLst/>
        </p:spPr>
      </p:pic>
      <p:pic>
        <p:nvPicPr>
          <p:cNvPr id="3" name="Picture 7"/>
          <p:cNvPicPr>
            <a:picLocks noChangeAspect="1" noChangeArrowheads="1"/>
          </p:cNvPicPr>
          <p:nvPr/>
        </p:nvPicPr>
        <p:blipFill>
          <a:blip r:embed="rId6"/>
          <a:srcRect/>
          <a:stretch>
            <a:fillRect/>
          </a:stretch>
        </p:blipFill>
        <p:spPr bwMode="auto">
          <a:xfrm>
            <a:off x="366884" y="152400"/>
            <a:ext cx="1766716" cy="3165475"/>
          </a:xfrm>
          <a:prstGeom prst="rect">
            <a:avLst/>
          </a:prstGeom>
          <a:noFill/>
          <a:ln w="9525">
            <a:noFill/>
            <a:miter lim="800000"/>
            <a:headEnd/>
            <a:tailEnd/>
          </a:ln>
          <a:effectLst/>
        </p:spPr>
      </p:pic>
      <p:pic>
        <p:nvPicPr>
          <p:cNvPr id="16" name="Picture 5"/>
          <p:cNvPicPr>
            <a:picLocks noChangeAspect="1" noChangeArrowheads="1"/>
          </p:cNvPicPr>
          <p:nvPr/>
        </p:nvPicPr>
        <p:blipFill>
          <a:blip r:embed="rId7"/>
          <a:srcRect/>
          <a:stretch>
            <a:fillRect/>
          </a:stretch>
        </p:blipFill>
        <p:spPr bwMode="auto">
          <a:xfrm>
            <a:off x="381000" y="3579019"/>
            <a:ext cx="1981200" cy="2365057"/>
          </a:xfrm>
          <a:prstGeom prst="rect">
            <a:avLst/>
          </a:prstGeom>
          <a:noFill/>
          <a:ln w="9525">
            <a:noFill/>
            <a:miter lim="800000"/>
            <a:headEnd/>
            <a:tailEnd/>
          </a:ln>
          <a:effectLst/>
        </p:spPr>
      </p:pic>
      <p:pic>
        <p:nvPicPr>
          <p:cNvPr id="4105" name="Picture 9"/>
          <p:cNvPicPr>
            <a:picLocks noChangeAspect="1" noChangeArrowheads="1"/>
          </p:cNvPicPr>
          <p:nvPr/>
        </p:nvPicPr>
        <p:blipFill>
          <a:blip r:embed="rId8"/>
          <a:srcRect/>
          <a:stretch>
            <a:fillRect/>
          </a:stretch>
        </p:blipFill>
        <p:spPr bwMode="auto">
          <a:xfrm>
            <a:off x="4953000" y="228600"/>
            <a:ext cx="2419350" cy="238125"/>
          </a:xfrm>
          <a:prstGeom prst="rect">
            <a:avLst/>
          </a:prstGeom>
          <a:noFill/>
          <a:ln w="9525">
            <a:noFill/>
            <a:miter lim="800000"/>
            <a:headEnd/>
            <a:tailEnd/>
          </a:ln>
          <a:effectLst/>
        </p:spPr>
      </p:pic>
      <p:graphicFrame>
        <p:nvGraphicFramePr>
          <p:cNvPr id="22" name="Race Ethnicity"/>
          <p:cNvGraphicFramePr/>
          <p:nvPr/>
        </p:nvGraphicFramePr>
        <p:xfrm>
          <a:off x="304800" y="3810000"/>
          <a:ext cx="4572000" cy="27432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16</a:t>
            </a:fld>
            <a:endParaRPr lang="en-US"/>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Testing Effort Analysis</a:t>
            </a:r>
          </a:p>
        </p:txBody>
      </p:sp>
      <p:sp>
        <p:nvSpPr>
          <p:cNvPr id="4100" name="Rectangle 3"/>
          <p:cNvSpPr>
            <a:spLocks noGrp="1" noChangeArrowheads="1"/>
          </p:cNvSpPr>
          <p:nvPr>
            <p:ph type="body" idx="1"/>
          </p:nvPr>
        </p:nvSpPr>
        <p:spPr>
          <a:xfrm>
            <a:off x="457200" y="1295400"/>
            <a:ext cx="8229600" cy="4525963"/>
          </a:xfrm>
        </p:spPr>
        <p:txBody>
          <a:bodyPr/>
          <a:lstStyle/>
          <a:p>
            <a:pPr eaLnBrk="1" hangingPunct="1">
              <a:spcAft>
                <a:spcPts val="1000"/>
              </a:spcAft>
            </a:pPr>
            <a:r>
              <a:rPr lang="en-US" sz="3000" dirty="0" smtClean="0">
                <a:latin typeface="Arial" charset="0"/>
                <a:cs typeface="Arial" charset="0"/>
              </a:rPr>
              <a:t>What proportion of public HIV testing was done within the cluster areas?</a:t>
            </a:r>
            <a:endParaRPr lang="en-US" sz="2600" dirty="0" smtClean="0">
              <a:latin typeface="Arial" charset="0"/>
              <a:cs typeface="Arial" charset="0"/>
            </a:endParaRPr>
          </a:p>
          <a:p>
            <a:pPr lvl="1" eaLnBrk="1" hangingPunct="1">
              <a:spcAft>
                <a:spcPts val="1000"/>
              </a:spcAft>
            </a:pPr>
            <a:endParaRPr lang="en-US" sz="2400" dirty="0" smtClean="0">
              <a:solidFill>
                <a:srgbClr val="FFFF00"/>
              </a:solidFill>
              <a:latin typeface="Arial" charset="0"/>
              <a:cs typeface="Arial" charset="0"/>
            </a:endParaRPr>
          </a:p>
          <a:p>
            <a:pPr lvl="2" eaLnBrk="1" hangingPunct="1">
              <a:spcAft>
                <a:spcPts val="1000"/>
              </a:spcAft>
              <a:buNone/>
            </a:pPr>
            <a:endParaRPr lang="en-US"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5909B83A-CDCC-4C63-B386-7AE810B748B7}" type="slidenum">
              <a:rPr lang="en-US" smtClean="0"/>
              <a:pPr>
                <a:defRPr/>
              </a:pPr>
              <a:t>17</a:t>
            </a:fld>
            <a:endParaRPr lang="en-US"/>
          </a:p>
        </p:txBody>
      </p:sp>
      <p:pic>
        <p:nvPicPr>
          <p:cNvPr id="2051" name="Picture 3"/>
          <p:cNvPicPr>
            <a:picLocks noChangeAspect="1" noChangeArrowheads="1"/>
          </p:cNvPicPr>
          <p:nvPr/>
        </p:nvPicPr>
        <p:blipFill>
          <a:blip r:embed="rId5" cstate="print"/>
          <a:srcRect l="35192" r="17438"/>
          <a:stretch>
            <a:fillRect/>
          </a:stretch>
        </p:blipFill>
        <p:spPr bwMode="auto">
          <a:xfrm>
            <a:off x="2514600" y="152400"/>
            <a:ext cx="6472534" cy="6553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b="40139"/>
          <a:stretch>
            <a:fillRect/>
          </a:stretch>
        </p:blipFill>
        <p:spPr bwMode="auto">
          <a:xfrm>
            <a:off x="381000" y="381000"/>
            <a:ext cx="2221245" cy="3276600"/>
          </a:xfrm>
          <a:prstGeom prst="rect">
            <a:avLst/>
          </a:prstGeom>
          <a:noFill/>
          <a:ln w="9525">
            <a:noFill/>
            <a:miter lim="800000"/>
            <a:headEnd/>
            <a:tailEnd/>
          </a:ln>
          <a:effectLst/>
        </p:spPr>
      </p:pic>
      <p:sp>
        <p:nvSpPr>
          <p:cNvPr id="15" name="Text Box 22"/>
          <p:cNvSpPr txBox="1">
            <a:spLocks noChangeArrowheads="1"/>
          </p:cNvSpPr>
          <p:nvPr/>
        </p:nvSpPr>
        <p:spPr bwMode="auto">
          <a:xfrm>
            <a:off x="0" y="6553200"/>
            <a:ext cx="4876800" cy="261610"/>
          </a:xfrm>
          <a:prstGeom prst="rect">
            <a:avLst/>
          </a:prstGeom>
          <a:noFill/>
          <a:ln w="9525">
            <a:noFill/>
            <a:miter lim="800000"/>
            <a:headEnd/>
            <a:tailEnd/>
          </a:ln>
        </p:spPr>
        <p:txBody>
          <a:bodyPr wrap="square">
            <a:spAutoFit/>
          </a:bodyPr>
          <a:lstStyle/>
          <a:p>
            <a:r>
              <a:rPr lang="en-US" sz="1100" dirty="0">
                <a:solidFill>
                  <a:schemeClr val="bg1"/>
                </a:solidFill>
              </a:rPr>
              <a:t>Source:  </a:t>
            </a:r>
            <a:r>
              <a:rPr lang="en-US" sz="1100" dirty="0" smtClean="0">
                <a:solidFill>
                  <a:schemeClr val="bg1"/>
                </a:solidFill>
              </a:rPr>
              <a:t>HIV Testing Services, 2009</a:t>
            </a:r>
            <a:endParaRPr lang="en-US" sz="1100" dirty="0">
              <a:solidFill>
                <a:schemeClr val="bg1"/>
              </a:solidFill>
            </a:endParaRPr>
          </a:p>
        </p:txBody>
      </p:sp>
      <p:pic>
        <p:nvPicPr>
          <p:cNvPr id="2050" name="Picture 2"/>
          <p:cNvPicPr>
            <a:picLocks noChangeAspect="1" noChangeArrowheads="1"/>
          </p:cNvPicPr>
          <p:nvPr/>
        </p:nvPicPr>
        <p:blipFill>
          <a:blip r:embed="rId7"/>
          <a:srcRect/>
          <a:stretch>
            <a:fillRect/>
          </a:stretch>
        </p:blipFill>
        <p:spPr bwMode="auto">
          <a:xfrm>
            <a:off x="381000" y="3733800"/>
            <a:ext cx="2273300" cy="216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03" name="Logo"/>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5909B83A-CDCC-4C63-B386-7AE810B748B7}" type="slidenum">
              <a:rPr lang="en-US" smtClean="0"/>
              <a:pPr>
                <a:defRPr/>
              </a:pPr>
              <a:t>18</a:t>
            </a:fld>
            <a:endParaRPr lang="en-US"/>
          </a:p>
        </p:txBody>
      </p:sp>
      <p:pic>
        <p:nvPicPr>
          <p:cNvPr id="1026" name="LAC"/>
          <p:cNvPicPr>
            <a:picLocks noChangeAspect="1" noChangeArrowheads="1"/>
          </p:cNvPicPr>
          <p:nvPr/>
        </p:nvPicPr>
        <p:blipFill>
          <a:blip r:embed="rId5"/>
          <a:srcRect l="35192" r="17438"/>
          <a:stretch>
            <a:fillRect/>
          </a:stretch>
        </p:blipFill>
        <p:spPr bwMode="auto">
          <a:xfrm>
            <a:off x="2514600" y="145980"/>
            <a:ext cx="6478876" cy="6559620"/>
          </a:xfrm>
          <a:prstGeom prst="rect">
            <a:avLst/>
          </a:prstGeom>
          <a:noFill/>
          <a:ln w="9525">
            <a:noFill/>
            <a:miter lim="800000"/>
            <a:headEnd/>
            <a:tailEnd/>
          </a:ln>
          <a:effectLst/>
        </p:spPr>
      </p:pic>
      <p:graphicFrame>
        <p:nvGraphicFramePr>
          <p:cNvPr id="10" name="Central Cluster"/>
          <p:cNvGraphicFramePr/>
          <p:nvPr/>
        </p:nvGraphicFramePr>
        <p:xfrm>
          <a:off x="5257800" y="3124200"/>
          <a:ext cx="1371600" cy="1981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North Cluster"/>
          <p:cNvGraphicFramePr/>
          <p:nvPr/>
        </p:nvGraphicFramePr>
        <p:xfrm>
          <a:off x="6781800" y="0"/>
          <a:ext cx="1371600" cy="198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NW Cluster"/>
          <p:cNvGraphicFramePr/>
          <p:nvPr/>
        </p:nvGraphicFramePr>
        <p:xfrm>
          <a:off x="3962400" y="2133600"/>
          <a:ext cx="1371600" cy="1981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East Cluster"/>
          <p:cNvGraphicFramePr/>
          <p:nvPr/>
        </p:nvGraphicFramePr>
        <p:xfrm>
          <a:off x="7467600" y="2438400"/>
          <a:ext cx="1371600" cy="1981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South Cluster"/>
          <p:cNvGraphicFramePr/>
          <p:nvPr/>
        </p:nvGraphicFramePr>
        <p:xfrm>
          <a:off x="5715000" y="4419600"/>
          <a:ext cx="1371600" cy="1981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County bar graph"/>
          <p:cNvGraphicFramePr/>
          <p:nvPr/>
        </p:nvGraphicFramePr>
        <p:xfrm>
          <a:off x="152400" y="457200"/>
          <a:ext cx="3581400" cy="2743200"/>
        </p:xfrm>
        <a:graphic>
          <a:graphicData uri="http://schemas.openxmlformats.org/drawingml/2006/chart">
            <c:chart xmlns:c="http://schemas.openxmlformats.org/drawingml/2006/chart" xmlns:r="http://schemas.openxmlformats.org/officeDocument/2006/relationships" r:id="rId11"/>
          </a:graphicData>
        </a:graphic>
      </p:graphicFrame>
      <p:pic>
        <p:nvPicPr>
          <p:cNvPr id="1029" name="Picture 5"/>
          <p:cNvPicPr>
            <a:picLocks noChangeAspect="1" noChangeArrowheads="1"/>
          </p:cNvPicPr>
          <p:nvPr/>
        </p:nvPicPr>
        <p:blipFill>
          <a:blip r:embed="rId12"/>
          <a:srcRect/>
          <a:stretch>
            <a:fillRect/>
          </a:stretch>
        </p:blipFill>
        <p:spPr bwMode="auto">
          <a:xfrm>
            <a:off x="393700" y="3733800"/>
            <a:ext cx="2273300" cy="2168525"/>
          </a:xfrm>
          <a:prstGeom prst="rect">
            <a:avLst/>
          </a:prstGeom>
          <a:noFill/>
          <a:ln w="9525">
            <a:noFill/>
            <a:miter lim="800000"/>
            <a:headEnd/>
            <a:tailEnd/>
          </a:ln>
          <a:effectLst/>
        </p:spPr>
      </p:pic>
      <p:sp>
        <p:nvSpPr>
          <p:cNvPr id="17" name="NW circle"/>
          <p:cNvSpPr/>
          <p:nvPr/>
        </p:nvSpPr>
        <p:spPr>
          <a:xfrm>
            <a:off x="4038600" y="2895600"/>
            <a:ext cx="1676400" cy="1371600"/>
          </a:xfrm>
          <a:prstGeom prst="ellipse">
            <a:avLst/>
          </a:prstGeom>
          <a:noFill/>
          <a:ln w="38100">
            <a:solidFill>
              <a:schemeClr val="accent6">
                <a:lumMod val="50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8" name="south circle"/>
          <p:cNvSpPr/>
          <p:nvPr/>
        </p:nvSpPr>
        <p:spPr>
          <a:xfrm>
            <a:off x="5638800" y="5105400"/>
            <a:ext cx="1447800" cy="1371600"/>
          </a:xfrm>
          <a:prstGeom prst="ellipse">
            <a:avLst/>
          </a:prstGeom>
          <a:noFill/>
          <a:ln w="38100">
            <a:solidFill>
              <a:schemeClr val="accent6">
                <a:lumMod val="50000"/>
              </a:schemeClr>
            </a:solidFill>
          </a:ln>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0" name="Text Box 22"/>
          <p:cNvSpPr txBox="1">
            <a:spLocks noChangeArrowheads="1"/>
          </p:cNvSpPr>
          <p:nvPr/>
        </p:nvSpPr>
        <p:spPr bwMode="auto">
          <a:xfrm>
            <a:off x="0" y="6596390"/>
            <a:ext cx="5943600" cy="261610"/>
          </a:xfrm>
          <a:prstGeom prst="rect">
            <a:avLst/>
          </a:prstGeom>
          <a:noFill/>
          <a:ln w="9525">
            <a:noFill/>
            <a:miter lim="800000"/>
            <a:headEnd/>
            <a:tailEnd/>
          </a:ln>
        </p:spPr>
        <p:txBody>
          <a:bodyPr wrap="square">
            <a:spAutoFit/>
          </a:bodyPr>
          <a:lstStyle/>
          <a:p>
            <a:r>
              <a:rPr lang="en-US" sz="1100" dirty="0">
                <a:solidFill>
                  <a:schemeClr val="bg1"/>
                </a:solidFill>
              </a:rPr>
              <a:t>Source:  </a:t>
            </a:r>
            <a:r>
              <a:rPr lang="en-US" sz="1100" dirty="0" smtClean="0">
                <a:solidFill>
                  <a:schemeClr val="bg1"/>
                </a:solidFill>
              </a:rPr>
              <a:t>HIV Testing Services, 2009; City of Long Beach Health Department,</a:t>
            </a:r>
            <a:endParaRPr 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ox(in)">
                                      <p:cBhvr>
                                        <p:cTn id="38" dur="2000"/>
                                        <p:tgtEl>
                                          <p:spTgt spid="17"/>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9" grpId="0">
        <p:bldAsOne/>
      </p:bldGraphic>
      <p:bldGraphic spid="11" grpId="0">
        <p:bldAsOne/>
      </p:bldGraphic>
      <p:bldGraphic spid="12" grpId="0">
        <p:bldAsOne/>
      </p:bldGraphic>
      <p:bldGraphic spid="13" grpId="0">
        <p:bldAsOne/>
      </p:bldGraphic>
      <p:bldGraphic spid="14" grpId="0">
        <p:bldAsOne/>
      </p:bldGraphic>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19</a:t>
            </a:fld>
            <a:endParaRPr lang="en-US"/>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Spatial Correlates of HIV/STI</a:t>
            </a:r>
          </a:p>
        </p:txBody>
      </p:sp>
      <p:sp>
        <p:nvSpPr>
          <p:cNvPr id="4100" name="Rectangle 3"/>
          <p:cNvSpPr>
            <a:spLocks noGrp="1" noChangeArrowheads="1"/>
          </p:cNvSpPr>
          <p:nvPr>
            <p:ph type="body" idx="1"/>
          </p:nvPr>
        </p:nvSpPr>
        <p:spPr>
          <a:xfrm>
            <a:off x="457200" y="1295400"/>
            <a:ext cx="8229600" cy="4525963"/>
          </a:xfrm>
        </p:spPr>
        <p:txBody>
          <a:bodyPr/>
          <a:lstStyle/>
          <a:p>
            <a:pPr eaLnBrk="1" hangingPunct="1">
              <a:spcAft>
                <a:spcPts val="1000"/>
              </a:spcAft>
            </a:pPr>
            <a:r>
              <a:rPr lang="en-US" sz="3000" dirty="0" smtClean="0">
                <a:latin typeface="Arial" charset="0"/>
                <a:cs typeface="Arial" charset="0"/>
              </a:rPr>
              <a:t>Why are new HIV/STI cases clustered in specific areas within Los Angeles County?</a:t>
            </a:r>
          </a:p>
          <a:p>
            <a:pPr lvl="1" eaLnBrk="1" hangingPunct="1">
              <a:spcAft>
                <a:spcPts val="1000"/>
              </a:spcAft>
            </a:pPr>
            <a:r>
              <a:rPr lang="en-US" sz="2600" dirty="0" smtClean="0">
                <a:latin typeface="Arial" charset="0"/>
                <a:cs typeface="Arial" charset="0"/>
              </a:rPr>
              <a:t>Dense population areas</a:t>
            </a:r>
          </a:p>
          <a:p>
            <a:pPr lvl="1" eaLnBrk="1" hangingPunct="1">
              <a:spcAft>
                <a:spcPts val="1000"/>
              </a:spcAft>
            </a:pPr>
            <a:r>
              <a:rPr lang="en-US" sz="2600" dirty="0" smtClean="0">
                <a:latin typeface="Arial" charset="0"/>
                <a:cs typeface="Arial" charset="0"/>
              </a:rPr>
              <a:t>Income</a:t>
            </a:r>
          </a:p>
          <a:p>
            <a:pPr lvl="1" eaLnBrk="1" hangingPunct="1">
              <a:spcAft>
                <a:spcPts val="1000"/>
              </a:spcAft>
            </a:pPr>
            <a:r>
              <a:rPr lang="en-US" sz="2600" dirty="0" smtClean="0">
                <a:latin typeface="Arial" charset="0"/>
                <a:cs typeface="Arial" charset="0"/>
              </a:rPr>
              <a:t>Education Level</a:t>
            </a:r>
          </a:p>
          <a:p>
            <a:pPr lvl="1" eaLnBrk="1" hangingPunct="1">
              <a:spcAft>
                <a:spcPts val="1000"/>
              </a:spcAft>
            </a:pPr>
            <a:endParaRPr lang="en-US" sz="2600" dirty="0" smtClean="0">
              <a:latin typeface="Arial" charset="0"/>
              <a:cs typeface="Arial" charset="0"/>
            </a:endParaRPr>
          </a:p>
          <a:p>
            <a:pPr lvl="1" eaLnBrk="1" hangingPunct="1">
              <a:spcAft>
                <a:spcPts val="1000"/>
              </a:spcAft>
            </a:pPr>
            <a:endParaRPr lang="en-US" sz="2200" dirty="0" smtClean="0">
              <a:latin typeface="Arial" charset="0"/>
              <a:cs typeface="Arial" charset="0"/>
            </a:endParaRPr>
          </a:p>
          <a:p>
            <a:pPr lvl="1" eaLnBrk="1" hangingPunct="1">
              <a:spcAft>
                <a:spcPts val="1000"/>
              </a:spcAft>
            </a:pPr>
            <a:endParaRPr lang="en-US" sz="2400" dirty="0" smtClean="0">
              <a:solidFill>
                <a:srgbClr val="FFFF00"/>
              </a:solidFill>
              <a:latin typeface="Arial" charset="0"/>
              <a:cs typeface="Arial" charset="0"/>
            </a:endParaRPr>
          </a:p>
          <a:p>
            <a:pPr lvl="2" eaLnBrk="1" hangingPunct="1">
              <a:spcAft>
                <a:spcPts val="1000"/>
              </a:spcAft>
              <a:buNone/>
            </a:pPr>
            <a:endParaRPr lang="en-US" sz="2000" dirty="0" smtClean="0">
              <a:latin typeface="Arial" charset="0"/>
              <a:cs typeface="Arial" charset="0"/>
            </a:endParaRPr>
          </a:p>
        </p:txBody>
      </p:sp>
      <p:sp>
        <p:nvSpPr>
          <p:cNvPr id="5" name="circle"/>
          <p:cNvSpPr/>
          <p:nvPr/>
        </p:nvSpPr>
        <p:spPr>
          <a:xfrm>
            <a:off x="152400" y="2971800"/>
            <a:ext cx="3352800" cy="6096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a:srcRect/>
          <a:stretch>
            <a:fillRect/>
          </a:stretch>
        </p:blipFill>
        <p:spPr bwMode="auto">
          <a:xfrm>
            <a:off x="381000" y="6000750"/>
            <a:ext cx="2143125" cy="857250"/>
          </a:xfrm>
          <a:prstGeom prst="rect">
            <a:avLst/>
          </a:prstGeom>
          <a:noFill/>
          <a:ln w="9525">
            <a:noFill/>
            <a:miter lim="800000"/>
            <a:headEnd/>
            <a:tailEnd/>
          </a:ln>
        </p:spPr>
      </p:pic>
      <p:grpSp>
        <p:nvGrpSpPr>
          <p:cNvPr id="2" name="California"/>
          <p:cNvGrpSpPr/>
          <p:nvPr/>
        </p:nvGrpSpPr>
        <p:grpSpPr>
          <a:xfrm>
            <a:off x="1066800" y="152400"/>
            <a:ext cx="7239000" cy="6705600"/>
            <a:chOff x="1066800" y="152400"/>
            <a:chExt cx="7239000" cy="6705600"/>
          </a:xfrm>
        </p:grpSpPr>
        <p:pic>
          <p:nvPicPr>
            <p:cNvPr id="3075" name="California"/>
            <p:cNvPicPr>
              <a:picLocks noChangeAspect="1" noChangeArrowheads="1"/>
            </p:cNvPicPr>
            <p:nvPr/>
          </p:nvPicPr>
          <p:blipFill>
            <a:blip r:embed="rId5"/>
            <a:srcRect l="13815" t="13840" r="11455" b="8627"/>
            <a:stretch>
              <a:fillRect/>
            </a:stretch>
          </p:blipFill>
          <p:spPr bwMode="auto">
            <a:xfrm>
              <a:off x="1066800" y="152400"/>
              <a:ext cx="7239000" cy="6705600"/>
            </a:xfrm>
            <a:prstGeom prst="rect">
              <a:avLst/>
            </a:prstGeom>
            <a:noFill/>
            <a:ln w="9525">
              <a:noFill/>
              <a:miter lim="800000"/>
              <a:headEnd/>
              <a:tailEnd/>
            </a:ln>
            <a:effectLst/>
          </p:spPr>
        </p:pic>
        <p:pic>
          <p:nvPicPr>
            <p:cNvPr id="3080" name="California Label"/>
            <p:cNvPicPr>
              <a:picLocks noChangeAspect="1" noChangeArrowheads="1"/>
            </p:cNvPicPr>
            <p:nvPr/>
          </p:nvPicPr>
          <p:blipFill>
            <a:blip r:embed="rId6"/>
            <a:srcRect/>
            <a:stretch>
              <a:fillRect/>
            </a:stretch>
          </p:blipFill>
          <p:spPr bwMode="auto">
            <a:xfrm>
              <a:off x="2743200" y="2667000"/>
              <a:ext cx="1209675" cy="323850"/>
            </a:xfrm>
            <a:prstGeom prst="rect">
              <a:avLst/>
            </a:prstGeom>
            <a:noFill/>
            <a:ln w="9525">
              <a:noFill/>
              <a:miter lim="800000"/>
              <a:headEnd/>
              <a:tailEnd/>
            </a:ln>
            <a:effectLst/>
          </p:spPr>
        </p:pic>
      </p:grpSp>
      <p:graphicFrame>
        <p:nvGraphicFramePr>
          <p:cNvPr id="23" name="Land"/>
          <p:cNvGraphicFramePr/>
          <p:nvPr/>
        </p:nvGraphicFramePr>
        <p:xfrm>
          <a:off x="4419600" y="228600"/>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Population"/>
          <p:cNvGraphicFramePr/>
          <p:nvPr/>
        </p:nvGraphicFramePr>
        <p:xfrm>
          <a:off x="4343400" y="304800"/>
          <a:ext cx="4572000" cy="2743200"/>
        </p:xfrm>
        <a:graphic>
          <a:graphicData uri="http://schemas.openxmlformats.org/drawingml/2006/chart">
            <c:chart xmlns:c="http://schemas.openxmlformats.org/drawingml/2006/chart" xmlns:r="http://schemas.openxmlformats.org/officeDocument/2006/relationships" r:id="rId8"/>
          </a:graphicData>
        </a:graphic>
      </p:graphicFrame>
      <p:grpSp>
        <p:nvGrpSpPr>
          <p:cNvPr id="3" name="LAC"/>
          <p:cNvGrpSpPr/>
          <p:nvPr/>
        </p:nvGrpSpPr>
        <p:grpSpPr>
          <a:xfrm>
            <a:off x="4191000" y="5029200"/>
            <a:ext cx="2486025" cy="990600"/>
            <a:chOff x="4191000" y="5029200"/>
            <a:chExt cx="2486025" cy="990600"/>
          </a:xfrm>
        </p:grpSpPr>
        <p:pic>
          <p:nvPicPr>
            <p:cNvPr id="3076" name="LAC"/>
            <p:cNvPicPr>
              <a:picLocks noChangeAspect="1" noChangeArrowheads="1"/>
            </p:cNvPicPr>
            <p:nvPr/>
          </p:nvPicPr>
          <p:blipFill>
            <a:blip r:embed="rId9"/>
            <a:srcRect l="32030" t="4148" r="32029" b="44750"/>
            <a:stretch>
              <a:fillRect/>
            </a:stretch>
          </p:blipFill>
          <p:spPr bwMode="auto">
            <a:xfrm>
              <a:off x="4876800" y="5029200"/>
              <a:ext cx="990600" cy="990600"/>
            </a:xfrm>
            <a:prstGeom prst="rect">
              <a:avLst/>
            </a:prstGeom>
            <a:noFill/>
            <a:ln w="9525">
              <a:noFill/>
              <a:miter lim="800000"/>
              <a:headEnd/>
              <a:tailEnd/>
            </a:ln>
            <a:effectLst/>
          </p:spPr>
        </p:pic>
        <p:pic>
          <p:nvPicPr>
            <p:cNvPr id="3079" name="LAC Label"/>
            <p:cNvPicPr>
              <a:picLocks noChangeAspect="1" noChangeArrowheads="1"/>
            </p:cNvPicPr>
            <p:nvPr/>
          </p:nvPicPr>
          <p:blipFill>
            <a:blip r:embed="rId10"/>
            <a:srcRect/>
            <a:stretch>
              <a:fillRect/>
            </a:stretch>
          </p:blipFill>
          <p:spPr bwMode="auto">
            <a:xfrm>
              <a:off x="4191000" y="5334000"/>
              <a:ext cx="2486025" cy="323850"/>
            </a:xfrm>
            <a:prstGeom prst="rect">
              <a:avLst/>
            </a:prstGeom>
            <a:noFill/>
            <a:ln w="9525">
              <a:noFill/>
              <a:miter lim="800000"/>
              <a:headEnd/>
              <a:tailEnd/>
            </a:ln>
            <a:effectLst/>
          </p:spPr>
        </p:pic>
      </p:grpSp>
      <p:graphicFrame>
        <p:nvGraphicFramePr>
          <p:cNvPr id="30" name="Population Table"/>
          <p:cNvGraphicFramePr>
            <a:graphicFrameLocks noGrp="1"/>
          </p:cNvGraphicFramePr>
          <p:nvPr/>
        </p:nvGraphicFramePr>
        <p:xfrm>
          <a:off x="4419600" y="2590800"/>
          <a:ext cx="4572000" cy="741680"/>
        </p:xfrm>
        <a:graphic>
          <a:graphicData uri="http://schemas.openxmlformats.org/drawingml/2006/table">
            <a:tbl>
              <a:tblPr firstRow="1" bandRow="1">
                <a:tableStyleId>{0660B408-B3CF-4A94-85FC-2B1E0A45F4A2}</a:tableStyleId>
              </a:tblPr>
              <a:tblGrid>
                <a:gridCol w="2286000"/>
                <a:gridCol w="2286000"/>
              </a:tblGrid>
              <a:tr h="370840">
                <a:tc>
                  <a:txBody>
                    <a:bodyPr/>
                    <a:lstStyle/>
                    <a:p>
                      <a:pPr algn="ctr"/>
                      <a:r>
                        <a:rPr lang="en-US" sz="1600" dirty="0" smtClean="0"/>
                        <a:t>Los Angeles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9,848,011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36,961,664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Land Table"/>
          <p:cNvGraphicFramePr>
            <a:graphicFrameLocks noGrp="1"/>
          </p:cNvGraphicFramePr>
          <p:nvPr/>
        </p:nvGraphicFramePr>
        <p:xfrm>
          <a:off x="4419600" y="2590800"/>
          <a:ext cx="4572000" cy="741680"/>
        </p:xfrm>
        <a:graphic>
          <a:graphicData uri="http://schemas.openxmlformats.org/drawingml/2006/table">
            <a:tbl>
              <a:tblPr firstRow="1" bandRow="1">
                <a:tableStyleId>{0660B408-B3CF-4A94-85FC-2B1E0A45F4A2}</a:tableStyleId>
              </a:tblPr>
              <a:tblGrid>
                <a:gridCol w="2286000"/>
                <a:gridCol w="2286000"/>
              </a:tblGrid>
              <a:tr h="370840">
                <a:tc>
                  <a:txBody>
                    <a:bodyPr/>
                    <a:lstStyle/>
                    <a:p>
                      <a:pPr algn="ctr"/>
                      <a:r>
                        <a:rPr lang="en-US" sz="1600" dirty="0" smtClean="0"/>
                        <a:t>Los Angeles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4,060 sq</a:t>
                      </a:r>
                      <a:r>
                        <a:rPr lang="en-US" baseline="0" dirty="0" smtClean="0"/>
                        <a:t> mi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155,959 sq mi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1" name="HIV Table"/>
          <p:cNvGraphicFramePr>
            <a:graphicFrameLocks noGrp="1"/>
          </p:cNvGraphicFramePr>
          <p:nvPr/>
        </p:nvGraphicFramePr>
        <p:xfrm>
          <a:off x="3581400" y="2590800"/>
          <a:ext cx="5410200" cy="1737360"/>
        </p:xfrm>
        <a:graphic>
          <a:graphicData uri="http://schemas.openxmlformats.org/drawingml/2006/table">
            <a:tbl>
              <a:tblPr firstRow="1" bandRow="1">
                <a:tableStyleId>{0660B408-B3CF-4A94-85FC-2B1E0A45F4A2}</a:tableStyleId>
              </a:tblPr>
              <a:tblGrid>
                <a:gridCol w="1803400"/>
                <a:gridCol w="1803400"/>
                <a:gridCol w="1803400"/>
              </a:tblGrid>
              <a:tr h="370840">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Los Angeles County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Estimated living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61,700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133,705*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Reported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44,450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110,994</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 name="Land Footnote"/>
          <p:cNvSpPr txBox="1"/>
          <p:nvPr/>
        </p:nvSpPr>
        <p:spPr>
          <a:xfrm>
            <a:off x="228600" y="5638800"/>
            <a:ext cx="2209800" cy="230832"/>
          </a:xfrm>
          <a:prstGeom prst="rect">
            <a:avLst/>
          </a:prstGeom>
          <a:noFill/>
        </p:spPr>
        <p:txBody>
          <a:bodyPr wrap="square" rtlCol="0">
            <a:spAutoFit/>
          </a:bodyPr>
          <a:lstStyle/>
          <a:p>
            <a:r>
              <a:rPr lang="en-US" sz="900" dirty="0" smtClean="0">
                <a:solidFill>
                  <a:schemeClr val="bg1"/>
                </a:solidFill>
              </a:rPr>
              <a:t>Data Source:  U.S. Census , 2010</a:t>
            </a:r>
            <a:endParaRPr lang="en-US" dirty="0" smtClean="0"/>
          </a:p>
        </p:txBody>
      </p:sp>
      <p:sp>
        <p:nvSpPr>
          <p:cNvPr id="33" name="HIV Footnote"/>
          <p:cNvSpPr txBox="1"/>
          <p:nvPr/>
        </p:nvSpPr>
        <p:spPr>
          <a:xfrm>
            <a:off x="228600" y="4724400"/>
            <a:ext cx="2209800" cy="1338828"/>
          </a:xfrm>
          <a:prstGeom prst="rect">
            <a:avLst/>
          </a:prstGeom>
          <a:noFill/>
        </p:spPr>
        <p:txBody>
          <a:bodyPr wrap="square" rtlCol="0">
            <a:spAutoFit/>
          </a:bodyPr>
          <a:lstStyle/>
          <a:p>
            <a:r>
              <a:rPr lang="en-US" sz="900" dirty="0" smtClean="0">
                <a:solidFill>
                  <a:schemeClr val="bg1"/>
                </a:solidFill>
              </a:rPr>
              <a:t>Data Source:  Los Angeles County Department of Public Health, HIV Surveillance, 2011; California State Department of Public Health, State Surveillance Data, 2010</a:t>
            </a:r>
          </a:p>
          <a:p>
            <a:endParaRPr lang="en-US" sz="900" dirty="0" smtClean="0">
              <a:solidFill>
                <a:schemeClr val="bg1"/>
              </a:solidFill>
            </a:endParaRPr>
          </a:p>
          <a:p>
            <a:r>
              <a:rPr lang="en-US" sz="900" dirty="0" smtClean="0">
                <a:solidFill>
                  <a:schemeClr val="bg1"/>
                </a:solidFill>
              </a:rPr>
              <a:t>*133,705 calculated assuming 21% of  HIV positive Californians are unaware of their status.</a:t>
            </a:r>
            <a:endParaRPr lang="en-US" dirty="0" smtClean="0"/>
          </a:p>
        </p:txBody>
      </p:sp>
      <p:graphicFrame>
        <p:nvGraphicFramePr>
          <p:cNvPr id="26" name="HIV"/>
          <p:cNvGraphicFramePr/>
          <p:nvPr/>
        </p:nvGraphicFramePr>
        <p:xfrm>
          <a:off x="4343400" y="228600"/>
          <a:ext cx="4572000" cy="2743200"/>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2" fill="hold" grpId="1" nodeType="clickEffect">
                                  <p:stCondLst>
                                    <p:cond delay="0"/>
                                  </p:stCondLst>
                                  <p:childTnLst>
                                    <p:anim calcmode="lin" valueType="num">
                                      <p:cBhvr additive="base">
                                        <p:cTn id="29" dur="500"/>
                                        <p:tgtEl>
                                          <p:spTgt spid="23"/>
                                        </p:tgtEl>
                                        <p:attrNameLst>
                                          <p:attrName>ppt_x</p:attrName>
                                        </p:attrNameLst>
                                      </p:cBhvr>
                                      <p:tavLst>
                                        <p:tav tm="0">
                                          <p:val>
                                            <p:strVal val="ppt_x"/>
                                          </p:val>
                                        </p:tav>
                                        <p:tav tm="100000">
                                          <p:val>
                                            <p:strVal val="1+ppt_w/2"/>
                                          </p:val>
                                        </p:tav>
                                      </p:tavLst>
                                    </p:anim>
                                    <p:anim calcmode="lin" valueType="num">
                                      <p:cBhvr additive="base">
                                        <p:cTn id="30" dur="500"/>
                                        <p:tgtEl>
                                          <p:spTgt spid="23"/>
                                        </p:tgtEl>
                                        <p:attrNameLst>
                                          <p:attrName>ppt_y</p:attrName>
                                        </p:attrNameLst>
                                      </p:cBhvr>
                                      <p:tavLst>
                                        <p:tav tm="0">
                                          <p:val>
                                            <p:strVal val="ppt_y"/>
                                          </p:val>
                                        </p:tav>
                                        <p:tav tm="100000">
                                          <p:val>
                                            <p:strVal val="ppt_y"/>
                                          </p:val>
                                        </p:tav>
                                      </p:tavLst>
                                    </p:anim>
                                    <p:set>
                                      <p:cBhvr>
                                        <p:cTn id="31" dur="1" fill="hold">
                                          <p:stCondLst>
                                            <p:cond delay="499"/>
                                          </p:stCondLst>
                                        </p:cTn>
                                        <p:tgtEl>
                                          <p:spTgt spid="23"/>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9"/>
                                        </p:tgtEl>
                                        <p:attrNameLst>
                                          <p:attrName>ppt_x</p:attrName>
                                        </p:attrNameLst>
                                      </p:cBhvr>
                                      <p:tavLst>
                                        <p:tav tm="0">
                                          <p:val>
                                            <p:strVal val="ppt_x"/>
                                          </p:val>
                                        </p:tav>
                                        <p:tav tm="100000">
                                          <p:val>
                                            <p:strVal val="1+ppt_w/2"/>
                                          </p:val>
                                        </p:tav>
                                      </p:tavLst>
                                    </p:anim>
                                    <p:anim calcmode="lin" valueType="num">
                                      <p:cBhvr additive="base">
                                        <p:cTn id="34" dur="500"/>
                                        <p:tgtEl>
                                          <p:spTgt spid="29"/>
                                        </p:tgtEl>
                                        <p:attrNameLst>
                                          <p:attrName>ppt_y</p:attrName>
                                        </p:attrNameLst>
                                      </p:cBhvr>
                                      <p:tavLst>
                                        <p:tav tm="0">
                                          <p:val>
                                            <p:strVal val="ppt_y"/>
                                          </p:val>
                                        </p:tav>
                                        <p:tav tm="100000">
                                          <p:val>
                                            <p:strVal val="ppt_y"/>
                                          </p:val>
                                        </p:tav>
                                      </p:tavLst>
                                    </p:anim>
                                    <p:set>
                                      <p:cBhvr>
                                        <p:cTn id="35" dur="1" fill="hold">
                                          <p:stCondLst>
                                            <p:cond delay="499"/>
                                          </p:stCondLst>
                                        </p:cTn>
                                        <p:tgtEl>
                                          <p:spTgt spid="29"/>
                                        </p:tgtEl>
                                        <p:attrNameLst>
                                          <p:attrName>style.visibility</p:attrName>
                                        </p:attrNameLst>
                                      </p:cBhvr>
                                      <p:to>
                                        <p:strVal val="hidden"/>
                                      </p:to>
                                    </p:set>
                                  </p:childTnLst>
                                </p:cTn>
                              </p:par>
                              <p:par>
                                <p:cTn id="36" presetID="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2" fill="hold" grpId="1" nodeType="clickEffect">
                                  <p:stCondLst>
                                    <p:cond delay="0"/>
                                  </p:stCondLst>
                                  <p:childTnLst>
                                    <p:anim calcmode="lin" valueType="num">
                                      <p:cBhvr additive="base">
                                        <p:cTn id="47" dur="500"/>
                                        <p:tgtEl>
                                          <p:spTgt spid="25"/>
                                        </p:tgtEl>
                                        <p:attrNameLst>
                                          <p:attrName>ppt_x</p:attrName>
                                        </p:attrNameLst>
                                      </p:cBhvr>
                                      <p:tavLst>
                                        <p:tav tm="0">
                                          <p:val>
                                            <p:strVal val="ppt_x"/>
                                          </p:val>
                                        </p:tav>
                                        <p:tav tm="100000">
                                          <p:val>
                                            <p:strVal val="1+ppt_w/2"/>
                                          </p:val>
                                        </p:tav>
                                      </p:tavLst>
                                    </p:anim>
                                    <p:anim calcmode="lin" valueType="num">
                                      <p:cBhvr additive="base">
                                        <p:cTn id="48" dur="500"/>
                                        <p:tgtEl>
                                          <p:spTgt spid="25"/>
                                        </p:tgtEl>
                                        <p:attrNameLst>
                                          <p:attrName>ppt_y</p:attrName>
                                        </p:attrNameLst>
                                      </p:cBhvr>
                                      <p:tavLst>
                                        <p:tav tm="0">
                                          <p:val>
                                            <p:strVal val="ppt_y"/>
                                          </p:val>
                                        </p:tav>
                                        <p:tav tm="100000">
                                          <p:val>
                                            <p:strVal val="ppt_y"/>
                                          </p:val>
                                        </p:tav>
                                      </p:tavLst>
                                    </p:anim>
                                    <p:set>
                                      <p:cBhvr>
                                        <p:cTn id="49" dur="1" fill="hold">
                                          <p:stCondLst>
                                            <p:cond delay="499"/>
                                          </p:stCondLst>
                                        </p:cTn>
                                        <p:tgtEl>
                                          <p:spTgt spid="25"/>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30"/>
                                        </p:tgtEl>
                                        <p:attrNameLst>
                                          <p:attrName>ppt_x</p:attrName>
                                        </p:attrNameLst>
                                      </p:cBhvr>
                                      <p:tavLst>
                                        <p:tav tm="0">
                                          <p:val>
                                            <p:strVal val="ppt_x"/>
                                          </p:val>
                                        </p:tav>
                                        <p:tav tm="100000">
                                          <p:val>
                                            <p:strVal val="1+ppt_w/2"/>
                                          </p:val>
                                        </p:tav>
                                      </p:tavLst>
                                    </p:anim>
                                    <p:anim calcmode="lin" valueType="num">
                                      <p:cBhvr additive="base">
                                        <p:cTn id="52" dur="500"/>
                                        <p:tgtEl>
                                          <p:spTgt spid="30"/>
                                        </p:tgtEl>
                                        <p:attrNameLst>
                                          <p:attrName>ppt_y</p:attrName>
                                        </p:attrNameLst>
                                      </p:cBhvr>
                                      <p:tavLst>
                                        <p:tav tm="0">
                                          <p:val>
                                            <p:strVal val="ppt_y"/>
                                          </p:val>
                                        </p:tav>
                                        <p:tav tm="100000">
                                          <p:val>
                                            <p:strVal val="ppt_y"/>
                                          </p:val>
                                        </p:tav>
                                      </p:tavLst>
                                    </p:anim>
                                    <p:set>
                                      <p:cBhvr>
                                        <p:cTn id="53" dur="1" fill="hold">
                                          <p:stCondLst>
                                            <p:cond delay="499"/>
                                          </p:stCondLst>
                                        </p:cTn>
                                        <p:tgtEl>
                                          <p:spTgt spid="3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par>
                                <p:cTn id="57" presetID="2" presetClass="entr" presetSubtype="2"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1+#ppt_w/2"/>
                                          </p:val>
                                        </p:tav>
                                        <p:tav tm="100000">
                                          <p:val>
                                            <p:strVal val="#ppt_x"/>
                                          </p:val>
                                        </p:tav>
                                      </p:tavLst>
                                    </p:anim>
                                    <p:anim calcmode="lin" valueType="num">
                                      <p:cBhvr additive="base">
                                        <p:cTn id="60" dur="5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1+#ppt_w/2"/>
                                          </p:val>
                                        </p:tav>
                                        <p:tav tm="100000">
                                          <p:val>
                                            <p:strVal val="#ppt_x"/>
                                          </p:val>
                                        </p:tav>
                                      </p:tavLst>
                                    </p:anim>
                                    <p:anim calcmode="lin" valueType="num">
                                      <p:cBhvr additive="base">
                                        <p:cTn id="64" dur="500" fill="hold"/>
                                        <p:tgtEl>
                                          <p:spTgt spid="31"/>
                                        </p:tgtEl>
                                        <p:attrNameLst>
                                          <p:attrName>ppt_y</p:attrName>
                                        </p:attrNameLst>
                                      </p:cBhvr>
                                      <p:tavLst>
                                        <p:tav tm="0">
                                          <p:val>
                                            <p:strVal val="#ppt_y"/>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3" grpId="1">
        <p:bldAsOne/>
      </p:bldGraphic>
      <p:bldGraphic spid="25" grpId="0">
        <p:bldAsOne/>
      </p:bldGraphic>
      <p:bldGraphic spid="25" grpId="1">
        <p:bldAsOne/>
      </p:bldGraphic>
      <p:bldP spid="32" grpId="0"/>
      <p:bldP spid="32" grpId="1"/>
      <p:bldP spid="33" grpId="0"/>
      <p:bldGraphic spid="2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3" name="Logo"/>
          <p:cNvPicPr>
            <a:picLocks noChangeAspect="1" noChangeArrowheads="1"/>
          </p:cNvPicPr>
          <p:nvPr/>
        </p:nvPicPr>
        <p:blipFill>
          <a:blip r:embed="rId4"/>
          <a:srcRect/>
          <a:stretch>
            <a:fillRect/>
          </a:stretch>
        </p:blipFill>
        <p:spPr bwMode="auto">
          <a:xfrm>
            <a:off x="381000" y="6000750"/>
            <a:ext cx="2143125" cy="857250"/>
          </a:xfrm>
          <a:prstGeom prst="rect">
            <a:avLst/>
          </a:prstGeom>
          <a:noFill/>
          <a:ln w="9525">
            <a:noFill/>
            <a:miter lim="800000"/>
            <a:headEnd/>
            <a:tailEnd/>
          </a:ln>
        </p:spPr>
      </p:pic>
      <p:pic>
        <p:nvPicPr>
          <p:cNvPr id="15" name="Hot Spot"/>
          <p:cNvPicPr>
            <a:picLocks noChangeAspect="1" noChangeArrowheads="1"/>
          </p:cNvPicPr>
          <p:nvPr/>
        </p:nvPicPr>
        <p:blipFill>
          <a:blip r:embed="rId5"/>
          <a:srcRect l="27843" r="16765"/>
          <a:stretch>
            <a:fillRect/>
          </a:stretch>
        </p:blipFill>
        <p:spPr bwMode="auto">
          <a:xfrm>
            <a:off x="2583773" y="171450"/>
            <a:ext cx="6560227" cy="6762750"/>
          </a:xfrm>
          <a:prstGeom prst="rect">
            <a:avLst/>
          </a:prstGeom>
          <a:noFill/>
          <a:ln w="9525">
            <a:noFill/>
            <a:miter lim="800000"/>
            <a:headEnd/>
            <a:tailEnd/>
          </a:ln>
          <a:effectLst/>
        </p:spPr>
      </p:pic>
      <p:pic>
        <p:nvPicPr>
          <p:cNvPr id="3074" name="HIV clusters"/>
          <p:cNvPicPr>
            <a:picLocks noChangeAspect="1" noChangeArrowheads="1"/>
          </p:cNvPicPr>
          <p:nvPr/>
        </p:nvPicPr>
        <p:blipFill>
          <a:blip r:embed="rId6"/>
          <a:srcRect l="27843" r="16765"/>
          <a:stretch>
            <a:fillRect/>
          </a:stretch>
        </p:blipFill>
        <p:spPr bwMode="auto">
          <a:xfrm>
            <a:off x="2590800" y="185751"/>
            <a:ext cx="6553200" cy="6755506"/>
          </a:xfrm>
          <a:prstGeom prst="rect">
            <a:avLst/>
          </a:prstGeom>
          <a:noFill/>
          <a:ln w="9525">
            <a:noFill/>
            <a:miter lim="800000"/>
            <a:headEnd/>
            <a:tailEnd/>
          </a:ln>
          <a:effectLst/>
        </p:spPr>
      </p:pic>
      <p:sp>
        <p:nvSpPr>
          <p:cNvPr id="18" name="Text Box 22"/>
          <p:cNvSpPr txBox="1">
            <a:spLocks noChangeArrowheads="1"/>
          </p:cNvSpPr>
          <p:nvPr/>
        </p:nvSpPr>
        <p:spPr bwMode="auto">
          <a:xfrm>
            <a:off x="228600" y="5562600"/>
            <a:ext cx="3048000" cy="430887"/>
          </a:xfrm>
          <a:prstGeom prst="rect">
            <a:avLst/>
          </a:prstGeom>
          <a:noFill/>
          <a:ln w="9525">
            <a:noFill/>
            <a:miter lim="800000"/>
            <a:headEnd/>
            <a:tailEnd/>
          </a:ln>
        </p:spPr>
        <p:txBody>
          <a:bodyPr wrap="square">
            <a:spAutoFit/>
          </a:bodyPr>
          <a:lstStyle/>
          <a:p>
            <a:r>
              <a:rPr lang="en-US" sz="1100" dirty="0">
                <a:solidFill>
                  <a:schemeClr val="bg1"/>
                </a:solidFill>
              </a:rPr>
              <a:t>Source:  </a:t>
            </a:r>
            <a:r>
              <a:rPr lang="en-US" sz="1100" dirty="0" smtClean="0">
                <a:solidFill>
                  <a:schemeClr val="bg1"/>
                </a:solidFill>
              </a:rPr>
              <a:t>American Community Survey, 5-year estimates, U.S. Census</a:t>
            </a:r>
            <a:endParaRPr lang="en-US" sz="1100" dirty="0">
              <a:solidFill>
                <a:schemeClr val="bg1"/>
              </a:solidFill>
            </a:endParaRPr>
          </a:p>
        </p:txBody>
      </p:sp>
      <p:sp>
        <p:nvSpPr>
          <p:cNvPr id="20" name="Text Box 22"/>
          <p:cNvSpPr txBox="1">
            <a:spLocks noChangeArrowheads="1"/>
          </p:cNvSpPr>
          <p:nvPr/>
        </p:nvSpPr>
        <p:spPr bwMode="auto">
          <a:xfrm>
            <a:off x="228600" y="4876800"/>
            <a:ext cx="3048000" cy="600164"/>
          </a:xfrm>
          <a:prstGeom prst="rect">
            <a:avLst/>
          </a:prstGeom>
          <a:noFill/>
          <a:ln w="9525">
            <a:noFill/>
            <a:miter lim="800000"/>
            <a:headEnd/>
            <a:tailEnd/>
          </a:ln>
        </p:spPr>
        <p:txBody>
          <a:bodyPr wrap="square">
            <a:spAutoFit/>
          </a:bodyPr>
          <a:lstStyle/>
          <a:p>
            <a:r>
              <a:rPr lang="en-US" sz="1100" dirty="0" err="1" smtClean="0">
                <a:solidFill>
                  <a:schemeClr val="bg1"/>
                </a:solidFill>
              </a:rPr>
              <a:t>Getis-Ord</a:t>
            </a:r>
            <a:r>
              <a:rPr lang="en-US" sz="1100" dirty="0" smtClean="0">
                <a:solidFill>
                  <a:schemeClr val="bg1"/>
                </a:solidFill>
              </a:rPr>
              <a:t> </a:t>
            </a:r>
            <a:r>
              <a:rPr lang="en-US" sz="1100" dirty="0" err="1" smtClean="0">
                <a:solidFill>
                  <a:schemeClr val="bg1"/>
                </a:solidFill>
              </a:rPr>
              <a:t>Gi</a:t>
            </a:r>
            <a:r>
              <a:rPr lang="en-US" sz="1100" dirty="0" smtClean="0">
                <a:solidFill>
                  <a:schemeClr val="bg1"/>
                </a:solidFill>
              </a:rPr>
              <a:t>* calculated at 6,000 foot  threshold using the fixed distance band </a:t>
            </a:r>
          </a:p>
          <a:p>
            <a:r>
              <a:rPr lang="en-US" sz="1100" dirty="0" smtClean="0">
                <a:solidFill>
                  <a:schemeClr val="bg1"/>
                </a:solidFill>
              </a:rPr>
              <a:t>spatial  conceptualization</a:t>
            </a:r>
            <a:endParaRPr lang="en-US" sz="1100" dirty="0">
              <a:solidFill>
                <a:schemeClr val="bg1"/>
              </a:solidFill>
            </a:endParaRPr>
          </a:p>
        </p:txBody>
      </p:sp>
      <p:sp>
        <p:nvSpPr>
          <p:cNvPr id="10" name="Slide Number Placeholder 9"/>
          <p:cNvSpPr>
            <a:spLocks noGrp="1"/>
          </p:cNvSpPr>
          <p:nvPr>
            <p:ph type="sldNum" sz="quarter" idx="12"/>
          </p:nvPr>
        </p:nvSpPr>
        <p:spPr/>
        <p:txBody>
          <a:bodyPr/>
          <a:lstStyle/>
          <a:p>
            <a:pPr>
              <a:defRPr/>
            </a:pPr>
            <a:fld id="{5909B83A-CDCC-4C63-B386-7AE810B748B7}" type="slidenum">
              <a:rPr lang="en-US" smtClean="0"/>
              <a:pPr>
                <a:defRPr/>
              </a:pPr>
              <a:t>20</a:t>
            </a:fld>
            <a:endParaRPr lang="en-US"/>
          </a:p>
        </p:txBody>
      </p:sp>
      <p:grpSp>
        <p:nvGrpSpPr>
          <p:cNvPr id="22" name="West Hollywood"/>
          <p:cNvGrpSpPr/>
          <p:nvPr/>
        </p:nvGrpSpPr>
        <p:grpSpPr>
          <a:xfrm>
            <a:off x="3852863" y="4724400"/>
            <a:ext cx="1633537" cy="609600"/>
            <a:chOff x="3852863" y="4724400"/>
            <a:chExt cx="1633537" cy="609600"/>
          </a:xfrm>
        </p:grpSpPr>
        <p:pic>
          <p:nvPicPr>
            <p:cNvPr id="1026" name="West Hollywood"/>
            <p:cNvPicPr>
              <a:picLocks noChangeAspect="1" noChangeArrowheads="1"/>
            </p:cNvPicPr>
            <p:nvPr/>
          </p:nvPicPr>
          <p:blipFill>
            <a:blip r:embed="rId7"/>
            <a:srcRect/>
            <a:stretch>
              <a:fillRect/>
            </a:stretch>
          </p:blipFill>
          <p:spPr bwMode="auto">
            <a:xfrm>
              <a:off x="3852863" y="5105400"/>
              <a:ext cx="1404937" cy="228600"/>
            </a:xfrm>
            <a:prstGeom prst="rect">
              <a:avLst/>
            </a:prstGeom>
            <a:noFill/>
            <a:ln w="9525">
              <a:noFill/>
              <a:miter lim="800000"/>
              <a:headEnd/>
              <a:tailEnd/>
            </a:ln>
            <a:effectLst/>
          </p:spPr>
        </p:pic>
        <p:cxnSp>
          <p:nvCxnSpPr>
            <p:cNvPr id="13" name="West Hollywood arrow"/>
            <p:cNvCxnSpPr/>
            <p:nvPr/>
          </p:nvCxnSpPr>
          <p:spPr>
            <a:xfrm flipV="1">
              <a:off x="4495800" y="4724400"/>
              <a:ext cx="990600"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23" name="MidCity SouthLA"/>
          <p:cNvGrpSpPr/>
          <p:nvPr/>
        </p:nvGrpSpPr>
        <p:grpSpPr>
          <a:xfrm>
            <a:off x="5943600" y="4953000"/>
            <a:ext cx="3003550" cy="990600"/>
            <a:chOff x="5943600" y="4953000"/>
            <a:chExt cx="3003550" cy="990600"/>
          </a:xfrm>
        </p:grpSpPr>
        <p:cxnSp>
          <p:nvCxnSpPr>
            <p:cNvPr id="14" name="MidCity SouthLA arrow"/>
            <p:cNvCxnSpPr/>
            <p:nvPr/>
          </p:nvCxnSpPr>
          <p:spPr>
            <a:xfrm rot="10800000">
              <a:off x="5943600" y="4953000"/>
              <a:ext cx="1752600" cy="685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28" name="MidCity SouthLA"/>
            <p:cNvPicPr>
              <a:picLocks noChangeAspect="1" noChangeArrowheads="1"/>
            </p:cNvPicPr>
            <p:nvPr/>
          </p:nvPicPr>
          <p:blipFill>
            <a:blip r:embed="rId8"/>
            <a:srcRect/>
            <a:stretch>
              <a:fillRect/>
            </a:stretch>
          </p:blipFill>
          <p:spPr bwMode="auto">
            <a:xfrm>
              <a:off x="7162800" y="5715000"/>
              <a:ext cx="1784350" cy="228600"/>
            </a:xfrm>
            <a:prstGeom prst="rect">
              <a:avLst/>
            </a:prstGeom>
            <a:noFill/>
            <a:ln w="9525">
              <a:noFill/>
              <a:miter lim="800000"/>
              <a:headEnd/>
              <a:tailEnd/>
            </a:ln>
            <a:effectLst/>
          </p:spPr>
        </p:pic>
      </p:grpSp>
      <p:pic>
        <p:nvPicPr>
          <p:cNvPr id="1030" name="Picture 6"/>
          <p:cNvPicPr>
            <a:picLocks noChangeAspect="1" noChangeArrowheads="1"/>
          </p:cNvPicPr>
          <p:nvPr/>
        </p:nvPicPr>
        <p:blipFill>
          <a:blip r:embed="rId9"/>
          <a:srcRect/>
          <a:stretch>
            <a:fillRect/>
          </a:stretch>
        </p:blipFill>
        <p:spPr bwMode="auto">
          <a:xfrm>
            <a:off x="304800" y="2895600"/>
            <a:ext cx="2882900" cy="18811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219200"/>
            <a:ext cx="8229600" cy="4525963"/>
          </a:xfrm>
        </p:spPr>
        <p:txBody>
          <a:bodyPr/>
          <a:lstStyle/>
          <a:p>
            <a:pPr>
              <a:spcAft>
                <a:spcPts val="1200"/>
              </a:spcAft>
            </a:pPr>
            <a:r>
              <a:rPr lang="en-US" sz="2800" dirty="0" smtClean="0"/>
              <a:t>HIV cases are clustered within Los Angeles County; Syphilis and GC cases are very clustered</a:t>
            </a:r>
          </a:p>
          <a:p>
            <a:pPr>
              <a:spcAft>
                <a:spcPts val="1200"/>
              </a:spcAft>
            </a:pPr>
            <a:r>
              <a:rPr lang="en-US" sz="2800" dirty="0" smtClean="0"/>
              <a:t>Five cluster groups represent more than 80% of all HIV/STI cases and &lt; 33% of the land area</a:t>
            </a:r>
          </a:p>
          <a:p>
            <a:pPr>
              <a:spcAft>
                <a:spcPts val="1200"/>
              </a:spcAft>
            </a:pPr>
            <a:r>
              <a:rPr lang="en-US" sz="2800" dirty="0" smtClean="0"/>
              <a:t>Poverty is correlated with 4 of 5 cluster areas</a:t>
            </a:r>
          </a:p>
          <a:p>
            <a:pPr>
              <a:spcAft>
                <a:spcPts val="1200"/>
              </a:spcAft>
            </a:pPr>
            <a:r>
              <a:rPr lang="en-US" sz="2800" dirty="0" smtClean="0"/>
              <a:t>Current HIV testing resources are mostly in line with HIV/STI </a:t>
            </a:r>
            <a:r>
              <a:rPr lang="en-US" sz="2800" dirty="0" err="1" smtClean="0"/>
              <a:t>syndemic</a:t>
            </a:r>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13B11DA6-F724-451F-9A5D-78D6F204325E}"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22</a:t>
            </a:fld>
            <a:endParaRPr lang="en-US"/>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Limitations</a:t>
            </a:r>
          </a:p>
        </p:txBody>
      </p:sp>
      <p:sp>
        <p:nvSpPr>
          <p:cNvPr id="4100" name="Rectangle 3"/>
          <p:cNvSpPr>
            <a:spLocks noGrp="1" noChangeArrowheads="1"/>
          </p:cNvSpPr>
          <p:nvPr>
            <p:ph type="body" idx="1"/>
          </p:nvPr>
        </p:nvSpPr>
        <p:spPr>
          <a:xfrm>
            <a:off x="457200" y="1219200"/>
            <a:ext cx="8229600" cy="4800600"/>
          </a:xfrm>
        </p:spPr>
        <p:txBody>
          <a:bodyPr/>
          <a:lstStyle/>
          <a:p>
            <a:pPr eaLnBrk="1" hangingPunct="1">
              <a:spcAft>
                <a:spcPts val="1200"/>
              </a:spcAft>
            </a:pPr>
            <a:r>
              <a:rPr lang="en-US" sz="2800" dirty="0" smtClean="0">
                <a:latin typeface="Arial" charset="0"/>
                <a:cs typeface="Arial" charset="0"/>
              </a:rPr>
              <a:t>Spatial Model limited to new HIV/STI cases for 2009</a:t>
            </a:r>
          </a:p>
          <a:p>
            <a:pPr eaLnBrk="1" hangingPunct="1">
              <a:spcAft>
                <a:spcPts val="1200"/>
              </a:spcAft>
            </a:pPr>
            <a:r>
              <a:rPr lang="en-US" sz="2800" dirty="0" smtClean="0">
                <a:latin typeface="Arial" charset="0"/>
                <a:cs typeface="Arial" charset="0"/>
              </a:rPr>
              <a:t>Missing some co-infection due to unmatched surveillance data</a:t>
            </a:r>
          </a:p>
          <a:p>
            <a:pPr eaLnBrk="1" hangingPunct="1">
              <a:spcAft>
                <a:spcPts val="1200"/>
              </a:spcAft>
            </a:pPr>
            <a:r>
              <a:rPr lang="en-US" sz="2800" dirty="0" smtClean="0">
                <a:latin typeface="Arial" charset="0"/>
                <a:cs typeface="Arial" charset="0"/>
              </a:rPr>
              <a:t>Assumes that infection occurs within resident case clusters</a:t>
            </a:r>
          </a:p>
          <a:p>
            <a:pPr eaLnBrk="1" hangingPunct="1">
              <a:spcAft>
                <a:spcPts val="1200"/>
              </a:spcAft>
            </a:pPr>
            <a:r>
              <a:rPr lang="en-US" sz="2800" dirty="0" smtClean="0">
                <a:latin typeface="Arial" charset="0"/>
                <a:cs typeface="Arial" charset="0"/>
              </a:rPr>
              <a:t>Does not fully include homeless populations</a:t>
            </a:r>
          </a:p>
          <a:p>
            <a:pPr algn="ctr" eaLnBrk="1" hangingPunct="1">
              <a:spcAft>
                <a:spcPts val="1000"/>
              </a:spcAft>
              <a:buNone/>
            </a:pP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23</a:t>
            </a:fld>
            <a:endParaRPr lang="en-US"/>
          </a:p>
        </p:txBody>
      </p:sp>
      <p:sp>
        <p:nvSpPr>
          <p:cNvPr id="4099" name="Rectangle 2"/>
          <p:cNvSpPr>
            <a:spLocks noGrp="1" noChangeArrowheads="1"/>
          </p:cNvSpPr>
          <p:nvPr>
            <p:ph type="title"/>
          </p:nvPr>
        </p:nvSpPr>
        <p:spPr/>
        <p:txBody>
          <a:bodyPr/>
          <a:lstStyle/>
          <a:p>
            <a:pPr eaLnBrk="1" hangingPunct="1"/>
            <a:r>
              <a:rPr lang="en-US" sz="4000" dirty="0" smtClean="0">
                <a:latin typeface="Arial" charset="0"/>
                <a:cs typeface="Arial" charset="0"/>
              </a:rPr>
              <a:t>Next Steps</a:t>
            </a:r>
          </a:p>
        </p:txBody>
      </p:sp>
      <p:sp>
        <p:nvSpPr>
          <p:cNvPr id="4100" name="Rectangle 3"/>
          <p:cNvSpPr>
            <a:spLocks noGrp="1" noChangeArrowheads="1"/>
          </p:cNvSpPr>
          <p:nvPr>
            <p:ph type="body" idx="1"/>
          </p:nvPr>
        </p:nvSpPr>
        <p:spPr>
          <a:xfrm>
            <a:off x="457200" y="1143000"/>
            <a:ext cx="8229600" cy="4876800"/>
          </a:xfrm>
        </p:spPr>
        <p:txBody>
          <a:bodyPr/>
          <a:lstStyle/>
          <a:p>
            <a:pPr eaLnBrk="1" hangingPunct="1">
              <a:spcAft>
                <a:spcPts val="1000"/>
              </a:spcAft>
            </a:pPr>
            <a:endParaRPr lang="en-US" sz="2800" dirty="0" smtClean="0">
              <a:latin typeface="Arial" charset="0"/>
              <a:cs typeface="Arial" charset="0"/>
            </a:endParaRPr>
          </a:p>
          <a:p>
            <a:pPr algn="ctr" eaLnBrk="1" hangingPunct="1">
              <a:spcAft>
                <a:spcPts val="1000"/>
              </a:spcAft>
              <a:buNone/>
            </a:pPr>
            <a:endParaRPr lang="en-US" sz="2800" dirty="0" smtClean="0">
              <a:latin typeface="Arial" charset="0"/>
              <a:cs typeface="Arial" charset="0"/>
            </a:endParaRPr>
          </a:p>
        </p:txBody>
      </p:sp>
      <p:sp>
        <p:nvSpPr>
          <p:cNvPr id="5" name="Rectangle 3"/>
          <p:cNvSpPr txBox="1">
            <a:spLocks noChangeArrowheads="1"/>
          </p:cNvSpPr>
          <p:nvPr/>
        </p:nvSpPr>
        <p:spPr bwMode="auto">
          <a:xfrm>
            <a:off x="4572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1000"/>
              </a:spcAft>
              <a:buFontTx/>
              <a:buChar char="•"/>
              <a:defRPr/>
            </a:pPr>
            <a:r>
              <a:rPr lang="en-US" sz="2800" kern="0" dirty="0" smtClean="0">
                <a:solidFill>
                  <a:schemeClr val="bg1"/>
                </a:solidFill>
                <a:cs typeface="Arial" charset="0"/>
              </a:rPr>
              <a:t>Include multiple years of new cases to assess trends</a:t>
            </a:r>
          </a:p>
          <a:p>
            <a:pPr marL="342900" indent="-342900">
              <a:spcBef>
                <a:spcPct val="20000"/>
              </a:spcBef>
              <a:spcAft>
                <a:spcPts val="1000"/>
              </a:spcAft>
              <a:buFontTx/>
              <a:buChar char="•"/>
              <a:defRPr/>
            </a:pPr>
            <a:r>
              <a:rPr lang="en-US" sz="2800" kern="0" dirty="0" smtClean="0">
                <a:solidFill>
                  <a:schemeClr val="bg1"/>
                </a:solidFill>
                <a:cs typeface="Arial" charset="0"/>
              </a:rPr>
              <a:t>Include prevalence cases</a:t>
            </a:r>
          </a:p>
          <a:p>
            <a:pPr marL="342900" indent="-342900">
              <a:spcBef>
                <a:spcPct val="20000"/>
              </a:spcBef>
              <a:spcAft>
                <a:spcPts val="1000"/>
              </a:spcAft>
              <a:buFontTx/>
              <a:buChar char="•"/>
              <a:defRPr/>
            </a:pPr>
            <a:r>
              <a:rPr lang="en-US" sz="2800" dirty="0" smtClean="0">
                <a:solidFill>
                  <a:schemeClr val="accent3"/>
                </a:solidFill>
              </a:rPr>
              <a:t>Examine relationships of upstream determinants of health with HIV/STI</a:t>
            </a:r>
          </a:p>
          <a:p>
            <a:pPr marL="800100" lvl="1" indent="-342900">
              <a:spcBef>
                <a:spcPct val="20000"/>
              </a:spcBef>
              <a:spcAft>
                <a:spcPts val="1000"/>
              </a:spcAft>
              <a:buFontTx/>
              <a:buChar char="•"/>
              <a:defRPr/>
            </a:pPr>
            <a:r>
              <a:rPr lang="en-US" sz="2800" dirty="0" smtClean="0">
                <a:solidFill>
                  <a:schemeClr val="accent3"/>
                </a:solidFill>
              </a:rPr>
              <a:t>mental health, sub use, poverty</a:t>
            </a:r>
            <a:r>
              <a:rPr lang="en-US" sz="2800" smtClean="0">
                <a:solidFill>
                  <a:schemeClr val="accent3"/>
                </a:solidFill>
              </a:rPr>
              <a:t>, </a:t>
            </a:r>
            <a:r>
              <a:rPr lang="en-US" sz="2800" smtClean="0">
                <a:solidFill>
                  <a:schemeClr val="accent3"/>
                </a:solidFill>
              </a:rPr>
              <a:t>violence</a:t>
            </a:r>
            <a:endParaRPr kumimoji="0" lang="en-US" sz="2800" b="0" i="0" u="none" strike="noStrike" kern="0" cap="none" spc="0" normalizeH="0" baseline="0" noProof="0" dirty="0" smtClean="0">
              <a:ln>
                <a:noFill/>
              </a:ln>
              <a:solidFill>
                <a:schemeClr val="bg1"/>
              </a:solidFill>
              <a:effectLst/>
              <a:uLnTx/>
              <a:uFillTx/>
              <a:latin typeface="Arial" charset="0"/>
              <a:ea typeface="+mn-ea"/>
              <a:cs typeface="Arial" charset="0"/>
            </a:endParaRPr>
          </a:p>
          <a:p>
            <a:pPr marL="342900" indent="-342900">
              <a:spcBef>
                <a:spcPct val="20000"/>
              </a:spcBef>
              <a:spcAft>
                <a:spcPts val="1000"/>
              </a:spcAft>
              <a:buFontTx/>
              <a:buChar char="•"/>
              <a:defRPr/>
            </a:pPr>
            <a:r>
              <a:rPr lang="en-US" sz="2800" kern="0" dirty="0" smtClean="0">
                <a:solidFill>
                  <a:schemeClr val="bg1"/>
                </a:solidFill>
                <a:cs typeface="Arial" charset="0"/>
              </a:rPr>
              <a:t>Include community viral load as a factor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24</a:t>
            </a:fld>
            <a:endParaRPr lang="en-US"/>
          </a:p>
        </p:txBody>
      </p:sp>
      <p:sp>
        <p:nvSpPr>
          <p:cNvPr id="4099" name="Rectangle 2"/>
          <p:cNvSpPr>
            <a:spLocks noGrp="1" noChangeArrowheads="1"/>
          </p:cNvSpPr>
          <p:nvPr>
            <p:ph type="title"/>
          </p:nvPr>
        </p:nvSpPr>
        <p:spPr/>
        <p:txBody>
          <a:bodyPr/>
          <a:lstStyle/>
          <a:p>
            <a:pPr eaLnBrk="1" hangingPunct="1"/>
            <a:r>
              <a:rPr lang="en-US" sz="4000" dirty="0" smtClean="0">
                <a:latin typeface="Arial" charset="0"/>
                <a:cs typeface="Arial" charset="0"/>
              </a:rPr>
              <a:t>Next Steps (Cont.)</a:t>
            </a:r>
          </a:p>
        </p:txBody>
      </p:sp>
      <p:sp>
        <p:nvSpPr>
          <p:cNvPr id="4100" name="Rectangle 3"/>
          <p:cNvSpPr>
            <a:spLocks noGrp="1" noChangeArrowheads="1"/>
          </p:cNvSpPr>
          <p:nvPr>
            <p:ph type="body" idx="1"/>
          </p:nvPr>
        </p:nvSpPr>
        <p:spPr>
          <a:xfrm>
            <a:off x="457200" y="1143000"/>
            <a:ext cx="8229600" cy="4876800"/>
          </a:xfrm>
        </p:spPr>
        <p:txBody>
          <a:bodyPr/>
          <a:lstStyle/>
          <a:p>
            <a:pPr eaLnBrk="1" hangingPunct="1">
              <a:spcAft>
                <a:spcPts val="1000"/>
              </a:spcAft>
            </a:pPr>
            <a:endParaRPr lang="en-US" sz="2800" dirty="0" smtClean="0">
              <a:latin typeface="Arial" charset="0"/>
              <a:cs typeface="Arial" charset="0"/>
            </a:endParaRPr>
          </a:p>
          <a:p>
            <a:pPr algn="ctr" eaLnBrk="1" hangingPunct="1">
              <a:spcAft>
                <a:spcPts val="1000"/>
              </a:spcAft>
              <a:buNone/>
            </a:pPr>
            <a:endParaRPr lang="en-US" sz="2800" dirty="0" smtClean="0">
              <a:latin typeface="Arial" charset="0"/>
              <a:cs typeface="Arial" charset="0"/>
            </a:endParaRPr>
          </a:p>
        </p:txBody>
      </p:sp>
      <p:sp>
        <p:nvSpPr>
          <p:cNvPr id="5" name="Rectangle 3"/>
          <p:cNvSpPr txBox="1">
            <a:spLocks noChangeArrowheads="1"/>
          </p:cNvSpPr>
          <p:nvPr/>
        </p:nvSpPr>
        <p:spPr bwMode="auto">
          <a:xfrm>
            <a:off x="4572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1000"/>
              </a:spcAft>
              <a:buFontTx/>
              <a:buChar char="•"/>
              <a:defRPr/>
            </a:pPr>
            <a:r>
              <a:rPr lang="en-US" sz="2800" kern="0" dirty="0" smtClean="0">
                <a:solidFill>
                  <a:schemeClr val="bg1"/>
                </a:solidFill>
                <a:cs typeface="Arial" charset="0"/>
              </a:rPr>
              <a:t>Spatial Regression</a:t>
            </a:r>
            <a:endParaRPr kumimoji="0" lang="en-US" sz="2800" b="0" i="0" u="none" strike="noStrike" kern="0" cap="none" spc="0" normalizeH="0" baseline="0" noProof="0" dirty="0" smtClean="0">
              <a:ln>
                <a:noFill/>
              </a:ln>
              <a:solidFill>
                <a:schemeClr val="bg1"/>
              </a:solidFill>
              <a:effectLst/>
              <a:uLnTx/>
              <a:uFillTx/>
              <a:latin typeface="Arial" charset="0"/>
              <a:ea typeface="+mn-ea"/>
              <a:cs typeface="Arial" charset="0"/>
            </a:endParaRPr>
          </a:p>
          <a:p>
            <a:pPr marL="800100" lvl="1" indent="-342900">
              <a:spcBef>
                <a:spcPct val="20000"/>
              </a:spcBef>
              <a:spcAft>
                <a:spcPts val="1000"/>
              </a:spcAft>
              <a:buFontTx/>
              <a:buChar char="•"/>
              <a:defRPr/>
            </a:pPr>
            <a:r>
              <a:rPr lang="en-US" sz="2800" kern="0" dirty="0" smtClean="0">
                <a:solidFill>
                  <a:schemeClr val="bg1"/>
                </a:solidFill>
                <a:cs typeface="Arial" charset="0"/>
              </a:rPr>
              <a:t>Determine how much of each co-factor is contributing to the spatial pattern of HIV/STI cases</a:t>
            </a:r>
          </a:p>
          <a:p>
            <a:pPr marL="800100" lvl="1" indent="-342900">
              <a:spcBef>
                <a:spcPct val="20000"/>
              </a:spcBef>
              <a:spcAft>
                <a:spcPts val="1000"/>
              </a:spcAft>
              <a:buFontTx/>
              <a:buChar char="•"/>
              <a:defRPr/>
            </a:pPr>
            <a:endParaRPr lang="en-US" sz="2800" kern="0" dirty="0" smtClean="0">
              <a:solidFill>
                <a:schemeClr val="bg1"/>
              </a:solidFill>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25</a:t>
            </a:fld>
            <a:endParaRPr lang="en-US"/>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References</a:t>
            </a:r>
          </a:p>
        </p:txBody>
      </p:sp>
      <p:sp>
        <p:nvSpPr>
          <p:cNvPr id="4100" name="Rectangle 3"/>
          <p:cNvSpPr>
            <a:spLocks noGrp="1" noChangeArrowheads="1"/>
          </p:cNvSpPr>
          <p:nvPr>
            <p:ph type="body" idx="1"/>
          </p:nvPr>
        </p:nvSpPr>
        <p:spPr>
          <a:xfrm>
            <a:off x="457200" y="1143000"/>
            <a:ext cx="8229600" cy="4876800"/>
          </a:xfrm>
        </p:spPr>
        <p:txBody>
          <a:bodyPr/>
          <a:lstStyle/>
          <a:p>
            <a:pPr marL="514350" indent="-514350">
              <a:buAutoNum type="arabicPeriod"/>
            </a:pPr>
            <a:r>
              <a:rPr lang="en-US" sz="2800" dirty="0" smtClean="0"/>
              <a:t>Mitchell, Andy. </a:t>
            </a:r>
            <a:r>
              <a:rPr lang="en-US" sz="2800" i="1" dirty="0" smtClean="0"/>
              <a:t>The ESRI Guide to GIS Analysis Volume 2: Spatial Measurements &amp; Statistics</a:t>
            </a:r>
            <a:r>
              <a:rPr lang="en-US" sz="2800" dirty="0" smtClean="0"/>
              <a:t>. 1</a:t>
            </a:r>
            <a:r>
              <a:rPr lang="en-US" sz="2800" baseline="30000" dirty="0" smtClean="0"/>
              <a:t>st</a:t>
            </a:r>
            <a:r>
              <a:rPr lang="en-US" sz="2800" dirty="0" smtClean="0"/>
              <a:t> Edition. Redlands (CA): ESRI Press; 2005.</a:t>
            </a:r>
          </a:p>
          <a:p>
            <a:pPr marL="514350" indent="-514350">
              <a:buNone/>
            </a:pPr>
            <a:endParaRPr lang="en-US" sz="2800" dirty="0" smtClean="0"/>
          </a:p>
          <a:p>
            <a:pPr>
              <a:buNone/>
            </a:pPr>
            <a:r>
              <a:rPr lang="en-US" sz="2800" dirty="0" smtClean="0"/>
              <a:t>2.  de Smith, Michael J; </a:t>
            </a:r>
            <a:r>
              <a:rPr lang="en-US" sz="2800" dirty="0" err="1" smtClean="0"/>
              <a:t>Goodchild</a:t>
            </a:r>
            <a:r>
              <a:rPr lang="en-US" sz="2800" dirty="0" smtClean="0"/>
              <a:t>, Michael F; Longley, Paul A. </a:t>
            </a:r>
            <a:r>
              <a:rPr lang="en-US" sz="2800" i="1" dirty="0" smtClean="0"/>
              <a:t>Geospatial Analysis: A Comprehensive Guide to Principles, Techniques and Software Tools</a:t>
            </a:r>
            <a:r>
              <a:rPr lang="en-US" sz="2800" dirty="0" smtClean="0"/>
              <a:t>. 3</a:t>
            </a:r>
            <a:r>
              <a:rPr lang="en-US" sz="2800" baseline="30000" dirty="0" smtClean="0"/>
              <a:t>rd</a:t>
            </a:r>
            <a:r>
              <a:rPr lang="en-US" sz="2800" dirty="0" smtClean="0"/>
              <a:t> Edition. UK: Splint Spatial Literacy in Teaching; 2011</a:t>
            </a:r>
          </a:p>
          <a:p>
            <a:pPr eaLnBrk="1" hangingPunct="1">
              <a:spcAft>
                <a:spcPts val="1000"/>
              </a:spcAft>
            </a:pPr>
            <a:endParaRPr lang="en-US" sz="2800" dirty="0" smtClean="0">
              <a:latin typeface="Arial" charset="0"/>
              <a:cs typeface="Arial" charset="0"/>
            </a:endParaRPr>
          </a:p>
          <a:p>
            <a:pPr algn="ctr" eaLnBrk="1" hangingPunct="1">
              <a:spcAft>
                <a:spcPts val="1000"/>
              </a:spcAft>
              <a:buNone/>
            </a:pP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LAC Imagery Map" descr="C:\Documents and Settings\mjanson\Desktop\LAC Sat Map.jpg"/>
          <p:cNvPicPr>
            <a:picLocks noChangeAspect="1" noChangeArrowheads="1"/>
          </p:cNvPicPr>
          <p:nvPr/>
        </p:nvPicPr>
        <p:blipFill>
          <a:blip r:embed="rId3"/>
          <a:srcRect l="329" b="2174"/>
          <a:stretch>
            <a:fillRect/>
          </a:stretch>
        </p:blipFill>
        <p:spPr bwMode="auto">
          <a:xfrm>
            <a:off x="0" y="0"/>
            <a:ext cx="9144000" cy="6858000"/>
          </a:xfrm>
          <a:prstGeom prst="rect">
            <a:avLst/>
          </a:prstGeom>
          <a:noFill/>
        </p:spPr>
      </p:pic>
      <p:graphicFrame>
        <p:nvGraphicFramePr>
          <p:cNvPr id="8" name="HIV Race"/>
          <p:cNvGraphicFramePr/>
          <p:nvPr/>
        </p:nvGraphicFramePr>
        <p:xfrm>
          <a:off x="0" y="3810000"/>
          <a:ext cx="45720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LAC Race"/>
          <p:cNvGraphicFramePr/>
          <p:nvPr/>
        </p:nvGraphicFramePr>
        <p:xfrm>
          <a:off x="0" y="1752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p:cNvGraphicFramePr>
            <a:graphicFrameLocks noGrp="1"/>
          </p:cNvGraphicFramePr>
          <p:nvPr/>
        </p:nvGraphicFramePr>
        <p:xfrm>
          <a:off x="228600" y="533400"/>
          <a:ext cx="3886200" cy="949960"/>
        </p:xfrm>
        <a:graphic>
          <a:graphicData uri="http://schemas.openxmlformats.org/drawingml/2006/table">
            <a:tbl>
              <a:tblPr firstRow="1" bandRow="1">
                <a:tableStyleId>{0660B408-B3CF-4A94-85FC-2B1E0A45F4A2}</a:tableStyleId>
              </a:tblPr>
              <a:tblGrid>
                <a:gridCol w="1943100"/>
                <a:gridCol w="1943100"/>
              </a:tblGrid>
              <a:tr h="370840">
                <a:tc>
                  <a:txBody>
                    <a:bodyPr/>
                    <a:lstStyle/>
                    <a:p>
                      <a:pPr algn="ctr"/>
                      <a:r>
                        <a:rPr lang="en-US" sz="1600" dirty="0" smtClean="0"/>
                        <a:t>Population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Estimated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9,848,011</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61,700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HIV Footnote"/>
          <p:cNvSpPr txBox="1"/>
          <p:nvPr/>
        </p:nvSpPr>
        <p:spPr>
          <a:xfrm>
            <a:off x="0" y="6488668"/>
            <a:ext cx="6248400" cy="369332"/>
          </a:xfrm>
          <a:prstGeom prst="rect">
            <a:avLst/>
          </a:prstGeom>
          <a:noFill/>
        </p:spPr>
        <p:txBody>
          <a:bodyPr wrap="square" rtlCol="0">
            <a:spAutoFit/>
          </a:bodyPr>
          <a:lstStyle/>
          <a:p>
            <a:r>
              <a:rPr lang="en-US" sz="900" dirty="0" smtClean="0">
                <a:solidFill>
                  <a:schemeClr val="bg1"/>
                </a:solidFill>
              </a:rPr>
              <a:t>Data Source:  U.S. Department of Commerce, 2010; Los Angeles County Department of Public Health, HIV Surveillance,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7" grpId="0">
        <p:bldAsOne/>
      </p:bldGraphic>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4" name="PageNumber"/>
          <p:cNvSpPr>
            <a:spLocks noGrp="1"/>
          </p:cNvSpPr>
          <p:nvPr>
            <p:ph type="sldNum" sz="quarter" idx="12"/>
          </p:nvPr>
        </p:nvSpPr>
        <p:spPr>
          <a:xfrm>
            <a:off x="6830646" y="6392801"/>
            <a:ext cx="2239488" cy="330571"/>
          </a:xfrm>
          <a:noFill/>
        </p:spPr>
        <p:txBody>
          <a:bodyPr/>
          <a:lstStyle/>
          <a:p>
            <a:fld id="{22348150-1BDD-4E48-BFEF-62EACDE545D8}" type="slidenum">
              <a:rPr lang="en-US" smtClean="0">
                <a:latin typeface="Arial" charset="0"/>
                <a:cs typeface="Arial" charset="0"/>
              </a:rPr>
              <a:pPr/>
              <a:t>4</a:t>
            </a:fld>
            <a:endParaRPr lang="en-US" dirty="0" smtClean="0">
              <a:latin typeface="Arial" charset="0"/>
              <a:cs typeface="Arial" charset="0"/>
            </a:endParaRPr>
          </a:p>
        </p:txBody>
      </p:sp>
      <p:grpSp>
        <p:nvGrpSpPr>
          <p:cNvPr id="2" name="LAC"/>
          <p:cNvGrpSpPr/>
          <p:nvPr/>
        </p:nvGrpSpPr>
        <p:grpSpPr>
          <a:xfrm>
            <a:off x="762000" y="-308463"/>
            <a:ext cx="8141678" cy="7166463"/>
            <a:chOff x="762000" y="-308463"/>
            <a:chExt cx="8141678" cy="7166463"/>
          </a:xfrm>
        </p:grpSpPr>
        <p:pic>
          <p:nvPicPr>
            <p:cNvPr id="5" name="Los Angeles County"/>
            <p:cNvPicPr>
              <a:picLocks noChangeAspect="1" noChangeArrowheads="1"/>
            </p:cNvPicPr>
            <p:nvPr/>
          </p:nvPicPr>
          <p:blipFill>
            <a:blip r:embed="rId4" cstate="print"/>
            <a:srcRect l="16790" r="25646" b="6284"/>
            <a:stretch>
              <a:fillRect/>
            </a:stretch>
          </p:blipFill>
          <p:spPr bwMode="auto">
            <a:xfrm>
              <a:off x="2384912" y="-308463"/>
              <a:ext cx="6518766" cy="7166463"/>
            </a:xfrm>
            <a:prstGeom prst="rect">
              <a:avLst/>
            </a:prstGeom>
            <a:noFill/>
            <a:ln w="9525">
              <a:noFill/>
              <a:miter lim="800000"/>
              <a:headEnd/>
              <a:tailEnd/>
            </a:ln>
            <a:effectLst/>
          </p:spPr>
        </p:pic>
        <p:sp>
          <p:nvSpPr>
            <p:cNvPr id="15" name="Los Angeles County text"/>
            <p:cNvSpPr txBox="1"/>
            <p:nvPr/>
          </p:nvSpPr>
          <p:spPr>
            <a:xfrm>
              <a:off x="762000" y="1219200"/>
              <a:ext cx="2438400" cy="369332"/>
            </a:xfrm>
            <a:prstGeom prst="rect">
              <a:avLst/>
            </a:prstGeom>
            <a:noFill/>
          </p:spPr>
          <p:txBody>
            <a:bodyPr wrap="square" rtlCol="0">
              <a:spAutoFit/>
            </a:bodyPr>
            <a:lstStyle/>
            <a:p>
              <a:r>
                <a:rPr lang="en-US" b="1" dirty="0" smtClean="0">
                  <a:solidFill>
                    <a:schemeClr val="bg1"/>
                  </a:solidFill>
                </a:rPr>
                <a:t>Los Angeles County</a:t>
              </a:r>
            </a:p>
          </p:txBody>
        </p:sp>
      </p:grpSp>
      <p:sp>
        <p:nvSpPr>
          <p:cNvPr id="16" name="Footnote"/>
          <p:cNvSpPr txBox="1"/>
          <p:nvPr/>
        </p:nvSpPr>
        <p:spPr>
          <a:xfrm>
            <a:off x="228600" y="5181600"/>
            <a:ext cx="2209800" cy="784830"/>
          </a:xfrm>
          <a:prstGeom prst="rect">
            <a:avLst/>
          </a:prstGeom>
          <a:noFill/>
        </p:spPr>
        <p:txBody>
          <a:bodyPr wrap="square" rtlCol="0">
            <a:spAutoFit/>
          </a:bodyPr>
          <a:lstStyle/>
          <a:p>
            <a:r>
              <a:rPr lang="en-US" sz="900" dirty="0" smtClean="0">
                <a:solidFill>
                  <a:schemeClr val="bg1"/>
                </a:solidFill>
              </a:rPr>
              <a:t>Data Source:  U.S. Census Bureau, Topologically Integrated Geographic Encoding and Referencing system, 2009.   Maps Drawn at 1:750,000 scale.</a:t>
            </a:r>
            <a:endParaRPr lang="en-US" dirty="0" smtClean="0"/>
          </a:p>
        </p:txBody>
      </p:sp>
      <p:grpSp>
        <p:nvGrpSpPr>
          <p:cNvPr id="4" name="Chicago"/>
          <p:cNvGrpSpPr/>
          <p:nvPr/>
        </p:nvGrpSpPr>
        <p:grpSpPr>
          <a:xfrm>
            <a:off x="2746140" y="348761"/>
            <a:ext cx="2590792" cy="3092236"/>
            <a:chOff x="2746140" y="348761"/>
            <a:chExt cx="2590792" cy="3092236"/>
          </a:xfrm>
        </p:grpSpPr>
        <p:pic>
          <p:nvPicPr>
            <p:cNvPr id="1027" name="Chicago"/>
            <p:cNvPicPr>
              <a:picLocks noChangeAspect="1" noChangeArrowheads="1"/>
            </p:cNvPicPr>
            <p:nvPr/>
          </p:nvPicPr>
          <p:blipFill>
            <a:blip r:embed="rId5" cstate="print"/>
            <a:srcRect l="32962" t="24441" r="43030" b="25895"/>
            <a:stretch>
              <a:fillRect/>
            </a:stretch>
          </p:blipFill>
          <p:spPr bwMode="auto">
            <a:xfrm>
              <a:off x="2746140" y="348761"/>
              <a:ext cx="2590792" cy="3092236"/>
            </a:xfrm>
            <a:prstGeom prst="rect">
              <a:avLst/>
            </a:prstGeom>
            <a:noFill/>
            <a:ln w="9525">
              <a:noFill/>
              <a:miter lim="800000"/>
              <a:headEnd/>
              <a:tailEnd/>
            </a:ln>
            <a:effectLst/>
          </p:spPr>
        </p:pic>
        <p:sp>
          <p:nvSpPr>
            <p:cNvPr id="13" name="Chicago text"/>
            <p:cNvSpPr txBox="1"/>
            <p:nvPr/>
          </p:nvSpPr>
          <p:spPr>
            <a:xfrm>
              <a:off x="3555637" y="1362442"/>
              <a:ext cx="1149525" cy="378489"/>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Chicago</a:t>
              </a:r>
            </a:p>
          </p:txBody>
        </p:sp>
      </p:grpSp>
      <p:grpSp>
        <p:nvGrpSpPr>
          <p:cNvPr id="6" name="Houston"/>
          <p:cNvGrpSpPr/>
          <p:nvPr/>
        </p:nvGrpSpPr>
        <p:grpSpPr>
          <a:xfrm>
            <a:off x="4463861" y="-143608"/>
            <a:ext cx="4680139" cy="4095122"/>
            <a:chOff x="4463861" y="-143608"/>
            <a:chExt cx="4680139" cy="4095122"/>
          </a:xfrm>
        </p:grpSpPr>
        <p:pic>
          <p:nvPicPr>
            <p:cNvPr id="1028" name="Houston"/>
            <p:cNvPicPr>
              <a:picLocks noChangeAspect="1" noChangeArrowheads="1"/>
            </p:cNvPicPr>
            <p:nvPr/>
          </p:nvPicPr>
          <p:blipFill>
            <a:blip r:embed="rId6" cstate="print"/>
            <a:srcRect l="17473" t="13702" r="39158" b="20526"/>
            <a:stretch>
              <a:fillRect/>
            </a:stretch>
          </p:blipFill>
          <p:spPr bwMode="auto">
            <a:xfrm>
              <a:off x="4463861" y="-143608"/>
              <a:ext cx="4680139" cy="4095122"/>
            </a:xfrm>
            <a:prstGeom prst="rect">
              <a:avLst/>
            </a:prstGeom>
            <a:noFill/>
            <a:ln w="9525">
              <a:noFill/>
              <a:miter lim="800000"/>
              <a:headEnd/>
              <a:tailEnd/>
            </a:ln>
            <a:effectLst/>
          </p:spPr>
        </p:pic>
        <p:sp>
          <p:nvSpPr>
            <p:cNvPr id="20" name="Houston text"/>
            <p:cNvSpPr txBox="1"/>
            <p:nvPr/>
          </p:nvSpPr>
          <p:spPr>
            <a:xfrm>
              <a:off x="6374709" y="1743442"/>
              <a:ext cx="1176445" cy="378489"/>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Houston</a:t>
              </a:r>
            </a:p>
          </p:txBody>
        </p:sp>
      </p:grpSp>
      <p:grpSp>
        <p:nvGrpSpPr>
          <p:cNvPr id="7" name="NYC"/>
          <p:cNvGrpSpPr/>
          <p:nvPr/>
        </p:nvGrpSpPr>
        <p:grpSpPr>
          <a:xfrm>
            <a:off x="3999549" y="2102207"/>
            <a:ext cx="3426531" cy="3426531"/>
            <a:chOff x="3999549" y="2102207"/>
            <a:chExt cx="3426531" cy="3426531"/>
          </a:xfrm>
        </p:grpSpPr>
        <p:pic>
          <p:nvPicPr>
            <p:cNvPr id="1033" name="New York City"/>
            <p:cNvPicPr>
              <a:picLocks noChangeAspect="1" noChangeArrowheads="1"/>
            </p:cNvPicPr>
            <p:nvPr/>
          </p:nvPicPr>
          <p:blipFill>
            <a:blip r:embed="rId7" cstate="print"/>
            <a:srcRect l="29090" t="33837" r="39158" b="11130"/>
            <a:stretch>
              <a:fillRect/>
            </a:stretch>
          </p:blipFill>
          <p:spPr bwMode="auto">
            <a:xfrm rot="3084020">
              <a:off x="3999549" y="2102207"/>
              <a:ext cx="3426531" cy="3426531"/>
            </a:xfrm>
            <a:prstGeom prst="rect">
              <a:avLst/>
            </a:prstGeom>
            <a:noFill/>
            <a:ln w="9525">
              <a:noFill/>
              <a:miter lim="800000"/>
              <a:headEnd/>
              <a:tailEnd/>
            </a:ln>
            <a:effectLst/>
          </p:spPr>
        </p:pic>
        <p:sp>
          <p:nvSpPr>
            <p:cNvPr id="21" name="New York City text"/>
            <p:cNvSpPr txBox="1"/>
            <p:nvPr/>
          </p:nvSpPr>
          <p:spPr>
            <a:xfrm>
              <a:off x="5147890" y="3724642"/>
              <a:ext cx="1800202" cy="378489"/>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York City</a:t>
              </a:r>
            </a:p>
          </p:txBody>
        </p:sp>
      </p:grpSp>
      <p:grpSp>
        <p:nvGrpSpPr>
          <p:cNvPr id="8" name="San Francisco"/>
          <p:cNvGrpSpPr/>
          <p:nvPr/>
        </p:nvGrpSpPr>
        <p:grpSpPr>
          <a:xfrm>
            <a:off x="2937488" y="3546231"/>
            <a:ext cx="1849468" cy="1002887"/>
            <a:chOff x="2937488" y="3546231"/>
            <a:chExt cx="1849468" cy="1002887"/>
          </a:xfrm>
        </p:grpSpPr>
        <p:pic>
          <p:nvPicPr>
            <p:cNvPr id="1032" name="San Francisco"/>
            <p:cNvPicPr>
              <a:picLocks noChangeAspect="1" noChangeArrowheads="1"/>
            </p:cNvPicPr>
            <p:nvPr/>
          </p:nvPicPr>
          <p:blipFill>
            <a:blip r:embed="rId8" cstate="print"/>
            <a:srcRect l="46902" t="41890" r="43030" b="42002"/>
            <a:stretch>
              <a:fillRect/>
            </a:stretch>
          </p:blipFill>
          <p:spPr bwMode="auto">
            <a:xfrm>
              <a:off x="3207117" y="3546231"/>
              <a:ext cx="1086461" cy="1002887"/>
            </a:xfrm>
            <a:prstGeom prst="rect">
              <a:avLst/>
            </a:prstGeom>
            <a:noFill/>
            <a:ln w="9525">
              <a:noFill/>
              <a:miter lim="800000"/>
              <a:headEnd/>
              <a:tailEnd/>
            </a:ln>
            <a:effectLst/>
          </p:spPr>
        </p:pic>
        <p:sp>
          <p:nvSpPr>
            <p:cNvPr id="22" name="San Francisco text"/>
            <p:cNvSpPr txBox="1"/>
            <p:nvPr/>
          </p:nvSpPr>
          <p:spPr>
            <a:xfrm>
              <a:off x="2937488" y="4105642"/>
              <a:ext cx="1849468" cy="378489"/>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San Francisco</a:t>
              </a:r>
            </a:p>
          </p:txBody>
        </p:sp>
      </p:grpSp>
      <p:grpSp>
        <p:nvGrpSpPr>
          <p:cNvPr id="9" name="Philadelphia"/>
          <p:cNvGrpSpPr/>
          <p:nvPr/>
        </p:nvGrpSpPr>
        <p:grpSpPr>
          <a:xfrm>
            <a:off x="6201799" y="3657600"/>
            <a:ext cx="2473924" cy="2172922"/>
            <a:chOff x="6201799" y="3657600"/>
            <a:chExt cx="2473924" cy="2172922"/>
          </a:xfrm>
        </p:grpSpPr>
        <p:pic>
          <p:nvPicPr>
            <p:cNvPr id="1031" name="Philadelphia"/>
            <p:cNvPicPr>
              <a:picLocks noChangeAspect="1" noChangeArrowheads="1"/>
            </p:cNvPicPr>
            <p:nvPr/>
          </p:nvPicPr>
          <p:blipFill>
            <a:blip r:embed="rId9" cstate="print"/>
            <a:srcRect l="42256" t="35179" r="38383" b="29922"/>
            <a:stretch>
              <a:fillRect/>
            </a:stretch>
          </p:blipFill>
          <p:spPr bwMode="auto">
            <a:xfrm>
              <a:off x="6201799" y="3657600"/>
              <a:ext cx="2089348" cy="2172922"/>
            </a:xfrm>
            <a:prstGeom prst="rect">
              <a:avLst/>
            </a:prstGeom>
            <a:noFill/>
            <a:ln w="9525">
              <a:noFill/>
              <a:miter lim="800000"/>
              <a:headEnd/>
              <a:tailEnd/>
            </a:ln>
            <a:effectLst/>
          </p:spPr>
        </p:pic>
        <p:sp>
          <p:nvSpPr>
            <p:cNvPr id="23" name="Philadelphia text"/>
            <p:cNvSpPr txBox="1"/>
            <p:nvPr/>
          </p:nvSpPr>
          <p:spPr>
            <a:xfrm>
              <a:off x="7055083" y="4486642"/>
              <a:ext cx="1620640" cy="378489"/>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Philadelphia</a:t>
              </a:r>
            </a:p>
          </p:txBody>
        </p:sp>
      </p:grpSp>
      <p:grpSp>
        <p:nvGrpSpPr>
          <p:cNvPr id="10" name="DC"/>
          <p:cNvGrpSpPr/>
          <p:nvPr/>
        </p:nvGrpSpPr>
        <p:grpSpPr>
          <a:xfrm>
            <a:off x="3462995" y="4818183"/>
            <a:ext cx="2902637" cy="1671479"/>
            <a:chOff x="3462995" y="4818183"/>
            <a:chExt cx="2902637" cy="1671479"/>
          </a:xfrm>
        </p:grpSpPr>
        <p:pic>
          <p:nvPicPr>
            <p:cNvPr id="3" name="District of Columbia"/>
            <p:cNvPicPr>
              <a:picLocks noChangeAspect="1" noChangeArrowheads="1"/>
            </p:cNvPicPr>
            <p:nvPr/>
          </p:nvPicPr>
          <p:blipFill>
            <a:blip r:embed="rId10" cstate="print"/>
            <a:srcRect l="51549" t="48602" r="34511" b="24552"/>
            <a:stretch>
              <a:fillRect/>
            </a:stretch>
          </p:blipFill>
          <p:spPr bwMode="auto">
            <a:xfrm>
              <a:off x="4861301" y="4818183"/>
              <a:ext cx="1504331" cy="1671479"/>
            </a:xfrm>
            <a:prstGeom prst="rect">
              <a:avLst/>
            </a:prstGeom>
            <a:noFill/>
            <a:ln w="9525">
              <a:noFill/>
              <a:miter lim="800000"/>
              <a:headEnd/>
              <a:tailEnd/>
            </a:ln>
            <a:effectLst/>
          </p:spPr>
        </p:pic>
        <p:sp>
          <p:nvSpPr>
            <p:cNvPr id="24" name="District of Columbia text"/>
            <p:cNvSpPr txBox="1"/>
            <p:nvPr/>
          </p:nvSpPr>
          <p:spPr>
            <a:xfrm>
              <a:off x="3462995" y="5165576"/>
              <a:ext cx="2495571" cy="662356"/>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District of Columbia</a:t>
              </a:r>
            </a:p>
            <a:p>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pic>
        <p:nvPicPr>
          <p:cNvPr id="25" name="Picture 54"/>
          <p:cNvPicPr>
            <a:picLocks noChangeAspect="1" noChangeArrowheads="1"/>
          </p:cNvPicPr>
          <p:nvPr/>
        </p:nvPicPr>
        <p:blipFill>
          <a:blip r:embed="rId11"/>
          <a:srcRect/>
          <a:stretch>
            <a:fillRect/>
          </a:stretch>
        </p:blipFill>
        <p:spPr bwMode="auto">
          <a:xfrm>
            <a:off x="381000" y="6000750"/>
            <a:ext cx="21431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76200"/>
            <a:ext cx="8229600" cy="1066800"/>
          </a:xfrm>
        </p:spPr>
        <p:txBody>
          <a:bodyPr>
            <a:normAutofit/>
          </a:bodyPr>
          <a:lstStyle/>
          <a:p>
            <a:r>
              <a:rPr lang="en-US" dirty="0" smtClean="0"/>
              <a:t>LAC ECHPP Activities</a:t>
            </a:r>
            <a:endParaRPr lang="en-US" dirty="0"/>
          </a:p>
        </p:txBody>
      </p:sp>
      <p:sp>
        <p:nvSpPr>
          <p:cNvPr id="227331" name="Rectangle 3"/>
          <p:cNvSpPr>
            <a:spLocks noGrp="1" noChangeArrowheads="1"/>
          </p:cNvSpPr>
          <p:nvPr>
            <p:ph idx="1"/>
          </p:nvPr>
        </p:nvSpPr>
        <p:spPr>
          <a:xfrm>
            <a:off x="457200" y="1219200"/>
            <a:ext cx="8229600" cy="4953000"/>
          </a:xfrm>
        </p:spPr>
        <p:txBody>
          <a:bodyPr>
            <a:normAutofit/>
          </a:bodyPr>
          <a:lstStyle/>
          <a:p>
            <a:r>
              <a:rPr lang="en-US" dirty="0" err="1" smtClean="0"/>
              <a:t>Syndemic</a:t>
            </a:r>
            <a:r>
              <a:rPr lang="en-US" dirty="0" smtClean="0"/>
              <a:t> Planning</a:t>
            </a:r>
          </a:p>
          <a:p>
            <a:pPr lvl="1"/>
            <a:r>
              <a:rPr lang="en-US" sz="2600" dirty="0" smtClean="0"/>
              <a:t>Integrated use of HIV and STI surveillance data</a:t>
            </a:r>
          </a:p>
          <a:p>
            <a:pPr lvl="1"/>
            <a:endParaRPr lang="en-US" sz="1500" dirty="0" smtClean="0"/>
          </a:p>
          <a:p>
            <a:r>
              <a:rPr lang="en-US" dirty="0" smtClean="0"/>
              <a:t>Identify optimal mix of HIV programming</a:t>
            </a:r>
          </a:p>
          <a:p>
            <a:pPr lvl="1"/>
            <a:r>
              <a:rPr lang="en-US" sz="2600" dirty="0" smtClean="0"/>
              <a:t>Robust Decision Making to inform prioritization, scale, and optimal mix of HIV prevention interventions for LAC</a:t>
            </a:r>
            <a:endParaRPr lang="en-US" sz="2600" dirty="0"/>
          </a:p>
        </p:txBody>
      </p:sp>
      <p:sp>
        <p:nvSpPr>
          <p:cNvPr id="8" name="Slide Number Placeholder 7"/>
          <p:cNvSpPr>
            <a:spLocks noGrp="1"/>
          </p:cNvSpPr>
          <p:nvPr>
            <p:ph type="sldNum" sz="quarter" idx="12"/>
          </p:nvPr>
        </p:nvSpPr>
        <p:spPr/>
        <p:txBody>
          <a:bodyPr/>
          <a:lstStyle/>
          <a:p>
            <a:fld id="{5A270FB6-F296-45DA-9367-9AF8C73E16E5}" type="slidenum">
              <a:rPr lang="en-US" smtClean="0"/>
              <a:pPr/>
              <a:t>5</a:t>
            </a:fld>
            <a:endParaRPr lang="en-US"/>
          </a:p>
        </p:txBody>
      </p:sp>
      <p:sp>
        <p:nvSpPr>
          <p:cNvPr id="5" name="circle"/>
          <p:cNvSpPr/>
          <p:nvPr/>
        </p:nvSpPr>
        <p:spPr>
          <a:xfrm>
            <a:off x="152400" y="914400"/>
            <a:ext cx="8763000" cy="16764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 name="Rectangle 3"/>
          <p:cNvSpPr txBox="1">
            <a:spLocks noChangeArrowheads="1"/>
          </p:cNvSpPr>
          <p:nvPr/>
        </p:nvSpPr>
        <p:spPr bwMode="auto">
          <a:xfrm>
            <a:off x="1371600" y="4724400"/>
            <a:ext cx="70104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100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charset="0"/>
                <a:ea typeface="+mn-ea"/>
                <a:cs typeface="Arial" charset="0"/>
              </a:rPr>
              <a:t>   </a:t>
            </a:r>
            <a:r>
              <a:rPr kumimoji="0" lang="en-US" sz="2800" b="0" i="0" u="none" strike="noStrike" kern="0" cap="none" spc="0" normalizeH="0" baseline="0" noProof="0" dirty="0" smtClean="0">
                <a:ln>
                  <a:noFill/>
                </a:ln>
                <a:solidFill>
                  <a:schemeClr val="accent1"/>
                </a:solidFill>
                <a:effectLst/>
                <a:uLnTx/>
                <a:uFillTx/>
                <a:latin typeface="Arial" charset="0"/>
                <a:ea typeface="+mn-ea"/>
                <a:cs typeface="Arial" charset="0"/>
              </a:rPr>
              <a:t>Where should we focus our prevention efforts to make the largest impact with resources we have?</a:t>
            </a:r>
            <a:endParaRPr kumimoji="0" lang="en-US" sz="2600" b="0" i="0" u="none" strike="noStrike" kern="0" cap="none" spc="0" normalizeH="0" baseline="0" noProof="0" dirty="0" smtClean="0">
              <a:ln>
                <a:noFill/>
              </a:ln>
              <a:solidFill>
                <a:schemeClr val="accent1"/>
              </a:solidFill>
              <a:effectLst/>
              <a:uLnTx/>
              <a:uFillTx/>
              <a:latin typeface="Arial" charset="0"/>
              <a:ea typeface="+mn-ea"/>
              <a:cs typeface="Arial" charset="0"/>
            </a:endParaRPr>
          </a:p>
        </p:txBody>
      </p:sp>
      <p:sp>
        <p:nvSpPr>
          <p:cNvPr id="7" name="Right Arrow 6"/>
          <p:cNvSpPr/>
          <p:nvPr/>
        </p:nvSpPr>
        <p:spPr>
          <a:xfrm>
            <a:off x="304800" y="5105400"/>
            <a:ext cx="1361694" cy="703326"/>
          </a:xfrm>
          <a:prstGeom prst="rightArrow">
            <a:avLst/>
          </a:prstGeom>
          <a:solidFill>
            <a:srgbClr val="4784FF"/>
          </a:solidFill>
          <a:ln>
            <a:solidFill>
              <a:schemeClr val="tx2">
                <a:lumMod val="25000"/>
                <a:lumOff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6</a:t>
            </a:fld>
            <a:endParaRPr lang="en-US"/>
          </a:p>
        </p:txBody>
      </p:sp>
      <p:sp>
        <p:nvSpPr>
          <p:cNvPr id="4099" name="Rectangle 2"/>
          <p:cNvSpPr>
            <a:spLocks noGrp="1" noChangeArrowheads="1"/>
          </p:cNvSpPr>
          <p:nvPr>
            <p:ph type="title"/>
          </p:nvPr>
        </p:nvSpPr>
        <p:spPr/>
        <p:txBody>
          <a:bodyPr/>
          <a:lstStyle/>
          <a:p>
            <a:pPr eaLnBrk="1" hangingPunct="1"/>
            <a:r>
              <a:rPr lang="en-US" dirty="0" err="1" smtClean="0">
                <a:latin typeface="Arial" charset="0"/>
                <a:cs typeface="Arial" charset="0"/>
              </a:rPr>
              <a:t>Syndemic</a:t>
            </a:r>
            <a:r>
              <a:rPr lang="en-US" dirty="0" smtClean="0">
                <a:latin typeface="Arial" charset="0"/>
                <a:cs typeface="Arial" charset="0"/>
              </a:rPr>
              <a:t> Planning Model</a:t>
            </a:r>
          </a:p>
        </p:txBody>
      </p:sp>
      <p:sp>
        <p:nvSpPr>
          <p:cNvPr id="4100" name="Rectangle 3"/>
          <p:cNvSpPr>
            <a:spLocks noGrp="1" noChangeArrowheads="1"/>
          </p:cNvSpPr>
          <p:nvPr>
            <p:ph type="body" idx="1"/>
          </p:nvPr>
        </p:nvSpPr>
        <p:spPr/>
        <p:txBody>
          <a:bodyPr/>
          <a:lstStyle/>
          <a:p>
            <a:pPr eaLnBrk="1" hangingPunct="1">
              <a:spcAft>
                <a:spcPts val="1000"/>
              </a:spcAft>
            </a:pPr>
            <a:r>
              <a:rPr lang="en-US" sz="2800" dirty="0" smtClean="0"/>
              <a:t>Focuses on connections among cofactors of disease</a:t>
            </a:r>
          </a:p>
          <a:p>
            <a:pPr lvl="1" eaLnBrk="1" hangingPunct="1">
              <a:spcBef>
                <a:spcPts val="0"/>
              </a:spcBef>
              <a:spcAft>
                <a:spcPts val="600"/>
              </a:spcAft>
            </a:pPr>
            <a:r>
              <a:rPr lang="en-US" sz="2400" dirty="0" smtClean="0">
                <a:latin typeface="Arial" charset="0"/>
                <a:cs typeface="Arial" charset="0"/>
              </a:rPr>
              <a:t>HIV</a:t>
            </a:r>
          </a:p>
          <a:p>
            <a:pPr lvl="1" eaLnBrk="1" hangingPunct="1">
              <a:spcBef>
                <a:spcPts val="0"/>
              </a:spcBef>
              <a:spcAft>
                <a:spcPts val="600"/>
              </a:spcAft>
            </a:pPr>
            <a:r>
              <a:rPr lang="en-US" sz="2400" dirty="0" smtClean="0">
                <a:latin typeface="Arial" charset="0"/>
                <a:cs typeface="Arial" charset="0"/>
              </a:rPr>
              <a:t>Syphilis</a:t>
            </a:r>
          </a:p>
          <a:p>
            <a:pPr lvl="1" eaLnBrk="1" hangingPunct="1">
              <a:spcBef>
                <a:spcPts val="0"/>
              </a:spcBef>
              <a:spcAft>
                <a:spcPts val="600"/>
              </a:spcAft>
            </a:pPr>
            <a:r>
              <a:rPr lang="en-US" sz="2400" dirty="0" smtClean="0">
                <a:latin typeface="Arial" charset="0"/>
                <a:cs typeface="Arial" charset="0"/>
              </a:rPr>
              <a:t>Gonorrhea</a:t>
            </a:r>
            <a:r>
              <a:rPr lang="en-US" sz="2200" dirty="0" smtClean="0">
                <a:latin typeface="Arial" charset="0"/>
                <a:cs typeface="Arial" charset="0"/>
              </a:rPr>
              <a:t>	</a:t>
            </a:r>
            <a:endParaRPr lang="en-US" sz="2200" dirty="0" smtClean="0"/>
          </a:p>
          <a:p>
            <a:pPr eaLnBrk="1" hangingPunct="1">
              <a:spcAft>
                <a:spcPts val="1000"/>
              </a:spcAft>
            </a:pPr>
            <a:r>
              <a:rPr lang="en-US" sz="2800" dirty="0" smtClean="0"/>
              <a:t>Considers those connections when developing health policies</a:t>
            </a:r>
          </a:p>
          <a:p>
            <a:pPr eaLnBrk="1" hangingPunct="1">
              <a:spcAft>
                <a:spcPts val="1000"/>
              </a:spcAft>
              <a:buNone/>
            </a:pPr>
            <a:r>
              <a:rPr lang="en-US" sz="2800"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3" name="Logo"/>
          <p:cNvPicPr>
            <a:picLocks noChangeAspect="1" noChangeArrowheads="1"/>
          </p:cNvPicPr>
          <p:nvPr/>
        </p:nvPicPr>
        <p:blipFill>
          <a:blip r:embed="rId4"/>
          <a:srcRect/>
          <a:stretch>
            <a:fillRect/>
          </a:stretch>
        </p:blipFill>
        <p:spPr bwMode="auto">
          <a:xfrm>
            <a:off x="381000" y="6000750"/>
            <a:ext cx="2143125" cy="857250"/>
          </a:xfrm>
          <a:prstGeom prst="rect">
            <a:avLst/>
          </a:prstGeom>
          <a:noFill/>
          <a:ln w="9525">
            <a:noFill/>
            <a:miter lim="800000"/>
            <a:headEnd/>
            <a:tailEnd/>
          </a:ln>
        </p:spPr>
      </p:pic>
      <p:pic>
        <p:nvPicPr>
          <p:cNvPr id="5122" name="Picture 2"/>
          <p:cNvPicPr>
            <a:picLocks noChangeAspect="1" noChangeArrowheads="1"/>
          </p:cNvPicPr>
          <p:nvPr/>
        </p:nvPicPr>
        <p:blipFill>
          <a:blip r:embed="rId5"/>
          <a:srcRect l="27339" r="16765"/>
          <a:stretch>
            <a:fillRect/>
          </a:stretch>
        </p:blipFill>
        <p:spPr bwMode="auto">
          <a:xfrm>
            <a:off x="2590800" y="163355"/>
            <a:ext cx="6553200" cy="6694645"/>
          </a:xfrm>
          <a:prstGeom prst="rect">
            <a:avLst/>
          </a:prstGeom>
          <a:noFill/>
          <a:ln w="9525">
            <a:noFill/>
            <a:miter lim="800000"/>
            <a:headEnd/>
            <a:tailEnd/>
          </a:ln>
          <a:effectLst/>
        </p:spPr>
      </p:pic>
      <p:sp>
        <p:nvSpPr>
          <p:cNvPr id="10" name="Rectangle 2"/>
          <p:cNvSpPr txBox="1">
            <a:spLocks noChangeArrowheads="1"/>
          </p:cNvSpPr>
          <p:nvPr/>
        </p:nvSpPr>
        <p:spPr>
          <a:xfrm>
            <a:off x="381000" y="2362200"/>
            <a:ext cx="3124200" cy="1600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rgbClr val="FFFF00"/>
                </a:solidFill>
                <a:effectLst/>
                <a:uLnTx/>
                <a:uFillTx/>
                <a:latin typeface="Arial" charset="0"/>
                <a:ea typeface="+mj-ea"/>
                <a:cs typeface="Arial" charset="0"/>
              </a:rPr>
              <a:t>Service Planning Areas (SPAs)</a:t>
            </a:r>
          </a:p>
        </p:txBody>
      </p:sp>
      <p:sp>
        <p:nvSpPr>
          <p:cNvPr id="6" name="Slide Number Placeholder 5"/>
          <p:cNvSpPr>
            <a:spLocks noGrp="1"/>
          </p:cNvSpPr>
          <p:nvPr>
            <p:ph type="sldNum" sz="quarter" idx="12"/>
          </p:nvPr>
        </p:nvSpPr>
        <p:spPr/>
        <p:txBody>
          <a:bodyPr/>
          <a:lstStyle/>
          <a:p>
            <a:pPr>
              <a:defRPr/>
            </a:pPr>
            <a:fld id="{5909B83A-CDCC-4C63-B386-7AE810B748B7}"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3" name="Logo"/>
          <p:cNvPicPr>
            <a:picLocks noChangeAspect="1" noChangeArrowheads="1"/>
          </p:cNvPicPr>
          <p:nvPr/>
        </p:nvPicPr>
        <p:blipFill>
          <a:blip r:embed="rId4"/>
          <a:srcRect/>
          <a:stretch>
            <a:fillRect/>
          </a:stretch>
        </p:blipFill>
        <p:spPr bwMode="auto">
          <a:xfrm>
            <a:off x="381000" y="6000750"/>
            <a:ext cx="2143125" cy="857250"/>
          </a:xfrm>
          <a:prstGeom prst="rect">
            <a:avLst/>
          </a:prstGeom>
          <a:noFill/>
          <a:ln w="9525">
            <a:noFill/>
            <a:miter lim="800000"/>
            <a:headEnd/>
            <a:tailEnd/>
          </a:ln>
        </p:spPr>
      </p:pic>
      <p:pic>
        <p:nvPicPr>
          <p:cNvPr id="9" name="Picture 2"/>
          <p:cNvPicPr>
            <a:picLocks noChangeAspect="1" noChangeArrowheads="1"/>
          </p:cNvPicPr>
          <p:nvPr/>
        </p:nvPicPr>
        <p:blipFill>
          <a:blip r:embed="rId5"/>
          <a:srcRect l="17030" t="1982" r="7698" b="3715"/>
          <a:stretch>
            <a:fillRect/>
          </a:stretch>
        </p:blipFill>
        <p:spPr bwMode="auto">
          <a:xfrm>
            <a:off x="2895600" y="1066800"/>
            <a:ext cx="5943600" cy="5403273"/>
          </a:xfrm>
          <a:prstGeom prst="rect">
            <a:avLst/>
          </a:prstGeom>
          <a:noFill/>
          <a:ln w="9525">
            <a:noFill/>
            <a:miter lim="800000"/>
            <a:headEnd/>
            <a:tailEnd/>
          </a:ln>
          <a:effectLst/>
        </p:spPr>
      </p:pic>
      <p:sp>
        <p:nvSpPr>
          <p:cNvPr id="10" name="Rectangle 2"/>
          <p:cNvSpPr txBox="1">
            <a:spLocks noChangeArrowheads="1"/>
          </p:cNvSpPr>
          <p:nvPr/>
        </p:nvSpPr>
        <p:spPr>
          <a:xfrm>
            <a:off x="457200"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FF00"/>
                </a:solidFill>
                <a:effectLst/>
                <a:uLnTx/>
                <a:uFillTx/>
                <a:latin typeface="Arial" charset="0"/>
                <a:ea typeface="+mj-ea"/>
                <a:cs typeface="Arial" charset="0"/>
              </a:rPr>
              <a:t>HIV Case Density,</a:t>
            </a:r>
            <a:r>
              <a:rPr kumimoji="0" lang="en-US" sz="4400" b="0" i="0" u="none" strike="noStrike" kern="0" cap="none" spc="0" normalizeH="0" noProof="0" dirty="0" smtClean="0">
                <a:ln>
                  <a:noFill/>
                </a:ln>
                <a:solidFill>
                  <a:srgbClr val="FFFF00"/>
                </a:solidFill>
                <a:effectLst/>
                <a:uLnTx/>
                <a:uFillTx/>
                <a:latin typeface="Arial" charset="0"/>
                <a:ea typeface="+mj-ea"/>
                <a:cs typeface="Arial" charset="0"/>
              </a:rPr>
              <a:t> 2009, SPA 8</a:t>
            </a:r>
            <a:endParaRPr kumimoji="0" lang="en-US" sz="4400" b="0" i="0" u="none" strike="noStrike" kern="0" cap="none" spc="0" normalizeH="0" baseline="0" noProof="0" dirty="0" smtClean="0">
              <a:ln>
                <a:noFill/>
              </a:ln>
              <a:solidFill>
                <a:srgbClr val="FFFF00"/>
              </a:solidFill>
              <a:effectLst/>
              <a:uLnTx/>
              <a:uFillTx/>
              <a:latin typeface="Arial" charset="0"/>
              <a:ea typeface="+mj-ea"/>
              <a:cs typeface="Arial" charset="0"/>
            </a:endParaRPr>
          </a:p>
        </p:txBody>
      </p:sp>
      <p:sp>
        <p:nvSpPr>
          <p:cNvPr id="12" name="High Circle"/>
          <p:cNvSpPr/>
          <p:nvPr/>
        </p:nvSpPr>
        <p:spPr>
          <a:xfrm>
            <a:off x="6248400" y="4267200"/>
            <a:ext cx="1524000" cy="1143000"/>
          </a:xfrm>
          <a:prstGeom prst="ellipse">
            <a:avLst/>
          </a:prstGeom>
          <a:noFill/>
          <a:ln w="381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3" name="Low Circle"/>
          <p:cNvSpPr/>
          <p:nvPr/>
        </p:nvSpPr>
        <p:spPr>
          <a:xfrm>
            <a:off x="3124200" y="4495800"/>
            <a:ext cx="2057400" cy="1371600"/>
          </a:xfrm>
          <a:prstGeom prst="ellipse">
            <a:avLst/>
          </a:prstGeom>
          <a:noFill/>
          <a:ln w="38100">
            <a:solidFill>
              <a:schemeClr val="accent4"/>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cxnSp>
        <p:nvCxnSpPr>
          <p:cNvPr id="14" name="Low Arrow"/>
          <p:cNvCxnSpPr/>
          <p:nvPr/>
        </p:nvCxnSpPr>
        <p:spPr>
          <a:xfrm rot="5400000">
            <a:off x="3543300" y="2095500"/>
            <a:ext cx="2971800" cy="1828800"/>
          </a:xfrm>
          <a:prstGeom prst="straightConnector1">
            <a:avLst/>
          </a:prstGeom>
          <a:ln w="38100">
            <a:solidFill>
              <a:schemeClr val="accent4"/>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High Arrow"/>
          <p:cNvCxnSpPr/>
          <p:nvPr/>
        </p:nvCxnSpPr>
        <p:spPr>
          <a:xfrm rot="5400000">
            <a:off x="6172200" y="3048000"/>
            <a:ext cx="1828800" cy="457200"/>
          </a:xfrm>
          <a:prstGeom prst="straightConnector1">
            <a:avLst/>
          </a:prstGeom>
          <a:ln w="38100">
            <a:solidFill>
              <a:schemeClr val="accent4"/>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Very Low Label"/>
          <p:cNvSpPr txBox="1"/>
          <p:nvPr/>
        </p:nvSpPr>
        <p:spPr>
          <a:xfrm>
            <a:off x="5029200" y="1143000"/>
            <a:ext cx="2209800" cy="369332"/>
          </a:xfrm>
          <a:prstGeom prst="rect">
            <a:avLst/>
          </a:prstGeom>
          <a:noFill/>
        </p:spPr>
        <p:txBody>
          <a:bodyPr wrap="square" rtlCol="0">
            <a:spAutoFit/>
          </a:bodyPr>
          <a:lstStyle/>
          <a:p>
            <a:r>
              <a:rPr lang="en-US" b="1" dirty="0" smtClean="0">
                <a:solidFill>
                  <a:schemeClr val="bg1"/>
                </a:solidFill>
              </a:rPr>
              <a:t>Very Low Density</a:t>
            </a:r>
            <a:endParaRPr lang="en-US" b="1" dirty="0">
              <a:solidFill>
                <a:schemeClr val="bg1"/>
              </a:solidFill>
            </a:endParaRPr>
          </a:p>
        </p:txBody>
      </p:sp>
      <p:sp>
        <p:nvSpPr>
          <p:cNvPr id="21" name="Very High Label"/>
          <p:cNvSpPr txBox="1"/>
          <p:nvPr/>
        </p:nvSpPr>
        <p:spPr>
          <a:xfrm>
            <a:off x="6172200" y="1981200"/>
            <a:ext cx="2209800" cy="369332"/>
          </a:xfrm>
          <a:prstGeom prst="rect">
            <a:avLst/>
          </a:prstGeom>
          <a:noFill/>
        </p:spPr>
        <p:txBody>
          <a:bodyPr wrap="square" rtlCol="0">
            <a:spAutoFit/>
          </a:bodyPr>
          <a:lstStyle/>
          <a:p>
            <a:r>
              <a:rPr lang="en-US" b="1" dirty="0" smtClean="0">
                <a:solidFill>
                  <a:schemeClr val="bg1"/>
                </a:solidFill>
              </a:rPr>
              <a:t>Very High Density</a:t>
            </a:r>
            <a:endParaRPr lang="en-US" b="1" dirty="0">
              <a:solidFill>
                <a:schemeClr val="bg1"/>
              </a:solidFill>
            </a:endParaRPr>
          </a:p>
        </p:txBody>
      </p:sp>
      <p:sp>
        <p:nvSpPr>
          <p:cNvPr id="15" name="Source"/>
          <p:cNvSpPr txBox="1">
            <a:spLocks noChangeArrowheads="1"/>
          </p:cNvSpPr>
          <p:nvPr/>
        </p:nvSpPr>
        <p:spPr bwMode="auto">
          <a:xfrm>
            <a:off x="228600" y="5486400"/>
            <a:ext cx="3048000" cy="430887"/>
          </a:xfrm>
          <a:prstGeom prst="rect">
            <a:avLst/>
          </a:prstGeom>
          <a:noFill/>
          <a:ln w="9525">
            <a:noFill/>
            <a:miter lim="800000"/>
            <a:headEnd/>
            <a:tailEnd/>
          </a:ln>
        </p:spPr>
        <p:txBody>
          <a:bodyPr wrap="square">
            <a:spAutoFit/>
          </a:bodyPr>
          <a:lstStyle/>
          <a:p>
            <a:r>
              <a:rPr lang="en-US" sz="1100" dirty="0">
                <a:solidFill>
                  <a:schemeClr val="bg1"/>
                </a:solidFill>
              </a:rPr>
              <a:t>Source:  </a:t>
            </a:r>
            <a:r>
              <a:rPr lang="en-US" sz="1100" dirty="0" smtClean="0">
                <a:solidFill>
                  <a:schemeClr val="bg1"/>
                </a:solidFill>
              </a:rPr>
              <a:t>2009 New HIV Cases, HIV Epidemiology Program</a:t>
            </a:r>
            <a:endParaRPr lang="en-US" sz="1100" dirty="0">
              <a:solidFill>
                <a:schemeClr val="bg1"/>
              </a:solidFill>
            </a:endParaRPr>
          </a:p>
        </p:txBody>
      </p:sp>
      <p:sp>
        <p:nvSpPr>
          <p:cNvPr id="16" name="Slide Number Placeholder 15"/>
          <p:cNvSpPr>
            <a:spLocks noGrp="1"/>
          </p:cNvSpPr>
          <p:nvPr>
            <p:ph type="sldNum" sz="quarter" idx="12"/>
          </p:nvPr>
        </p:nvSpPr>
        <p:spPr/>
        <p:txBody>
          <a:bodyPr/>
          <a:lstStyle/>
          <a:p>
            <a:pPr>
              <a:defRPr/>
            </a:pPr>
            <a:fld id="{5909B83A-CDCC-4C63-B386-7AE810B748B7}" type="slidenum">
              <a:rPr lang="en-US" smtClean="0"/>
              <a:pPr>
                <a:defRPr/>
              </a:pPr>
              <a:t>8</a:t>
            </a:fld>
            <a:endParaRPr lang="en-US"/>
          </a:p>
        </p:txBody>
      </p:sp>
      <p:pic>
        <p:nvPicPr>
          <p:cNvPr id="2050" name="Long Beach Label"/>
          <p:cNvPicPr>
            <a:picLocks noChangeAspect="1" noChangeArrowheads="1"/>
          </p:cNvPicPr>
          <p:nvPr/>
        </p:nvPicPr>
        <p:blipFill>
          <a:blip r:embed="rId6"/>
          <a:srcRect/>
          <a:stretch>
            <a:fillRect/>
          </a:stretch>
        </p:blipFill>
        <p:spPr bwMode="auto">
          <a:xfrm>
            <a:off x="7186613" y="5676900"/>
            <a:ext cx="1195387" cy="266700"/>
          </a:xfrm>
          <a:prstGeom prst="rect">
            <a:avLst/>
          </a:prstGeom>
          <a:noFill/>
          <a:ln w="9525">
            <a:noFill/>
            <a:miter lim="800000"/>
            <a:headEnd/>
            <a:tailEnd/>
          </a:ln>
          <a:effectLst/>
        </p:spPr>
      </p:pic>
      <p:pic>
        <p:nvPicPr>
          <p:cNvPr id="2051" name="Rancho PV Label"/>
          <p:cNvPicPr>
            <a:picLocks noChangeAspect="1" noChangeArrowheads="1"/>
          </p:cNvPicPr>
          <p:nvPr/>
        </p:nvPicPr>
        <p:blipFill>
          <a:blip r:embed="rId7"/>
          <a:srcRect/>
          <a:stretch>
            <a:fillRect/>
          </a:stretch>
        </p:blipFill>
        <p:spPr bwMode="auto">
          <a:xfrm>
            <a:off x="2667000" y="5867400"/>
            <a:ext cx="2097087" cy="2667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a:srcRect/>
          <a:stretch>
            <a:fillRect/>
          </a:stretch>
        </p:blipFill>
        <p:spPr bwMode="auto">
          <a:xfrm>
            <a:off x="304800" y="2423636"/>
            <a:ext cx="2362200" cy="28198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2FAB26-C64B-4072-B8E1-809DC339E475}" type="slidenum">
              <a:rPr lang="en-US"/>
              <a:pPr>
                <a:defRPr/>
              </a:pPr>
              <a:t>9</a:t>
            </a:fld>
            <a:endParaRPr lang="en-US"/>
          </a:p>
        </p:txBody>
      </p:sp>
      <p:sp>
        <p:nvSpPr>
          <p:cNvPr id="4099" name="Rectangle 2"/>
          <p:cNvSpPr>
            <a:spLocks noGrp="1" noChangeArrowheads="1"/>
          </p:cNvSpPr>
          <p:nvPr>
            <p:ph type="title"/>
          </p:nvPr>
        </p:nvSpPr>
        <p:spPr/>
        <p:txBody>
          <a:bodyPr/>
          <a:lstStyle/>
          <a:p>
            <a:pPr eaLnBrk="1" hangingPunct="1"/>
            <a:r>
              <a:rPr lang="en-US" dirty="0" smtClean="0">
                <a:latin typeface="Arial" charset="0"/>
                <a:cs typeface="Arial" charset="0"/>
              </a:rPr>
              <a:t>Spatial Analysis Background</a:t>
            </a:r>
          </a:p>
        </p:txBody>
      </p:sp>
      <p:sp>
        <p:nvSpPr>
          <p:cNvPr id="4100" name="Rectangle 3"/>
          <p:cNvSpPr>
            <a:spLocks noGrp="1" noChangeArrowheads="1"/>
          </p:cNvSpPr>
          <p:nvPr>
            <p:ph type="body" idx="1"/>
          </p:nvPr>
        </p:nvSpPr>
        <p:spPr/>
        <p:txBody>
          <a:bodyPr/>
          <a:lstStyle/>
          <a:p>
            <a:pPr eaLnBrk="1" hangingPunct="1">
              <a:spcAft>
                <a:spcPts val="1000"/>
              </a:spcAft>
            </a:pPr>
            <a:r>
              <a:rPr lang="en-US" sz="2800" dirty="0" smtClean="0">
                <a:latin typeface="Arial" charset="0"/>
                <a:cs typeface="Arial" charset="0"/>
              </a:rPr>
              <a:t>Services historically prioritized by Service Planning Area (SPA)</a:t>
            </a:r>
          </a:p>
          <a:p>
            <a:pPr lvl="1" eaLnBrk="1" hangingPunct="1">
              <a:spcAft>
                <a:spcPts val="1000"/>
              </a:spcAft>
            </a:pPr>
            <a:r>
              <a:rPr lang="en-US" sz="2600" dirty="0" smtClean="0">
                <a:latin typeface="Arial" charset="0"/>
                <a:cs typeface="Arial" charset="0"/>
              </a:rPr>
              <a:t>Disease burden geographical differences are not explained by SPA boundaries</a:t>
            </a:r>
          </a:p>
          <a:p>
            <a:pPr lvl="1" eaLnBrk="1" hangingPunct="1">
              <a:spcAft>
                <a:spcPts val="1000"/>
              </a:spcAft>
            </a:pPr>
            <a:r>
              <a:rPr lang="en-US" sz="2600" dirty="0" smtClean="0">
                <a:latin typeface="Arial" charset="0"/>
                <a:cs typeface="Arial" charset="0"/>
              </a:rPr>
              <a:t>The use of GIS allows for small-area analysis and spatial epidemiological techniques</a:t>
            </a:r>
          </a:p>
          <a:p>
            <a:pPr lvl="1" eaLnBrk="1" hangingPunct="1">
              <a:spcAft>
                <a:spcPts val="1000"/>
              </a:spcAft>
            </a:pPr>
            <a:r>
              <a:rPr lang="en-US" sz="2600" dirty="0" smtClean="0">
                <a:latin typeface="Arial" charset="0"/>
                <a:cs typeface="Arial" charset="0"/>
              </a:rPr>
              <a:t>The sharing of HIV and STI surveillance data have allowed for a more accurate picture of overall the overall HIV/STI </a:t>
            </a:r>
            <a:r>
              <a:rPr lang="en-US" sz="2600" dirty="0" err="1" smtClean="0">
                <a:latin typeface="Arial" charset="0"/>
                <a:cs typeface="Arial" charset="0"/>
              </a:rPr>
              <a:t>syndemic</a:t>
            </a:r>
            <a:endParaRPr lang="en-US" sz="2600" dirty="0" smtClean="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25158</TotalTime>
  <Words>1166</Words>
  <Application>Microsoft Macintosh PowerPoint</Application>
  <PresentationFormat>On-screen Show (4:3)</PresentationFormat>
  <Paragraphs>198</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Enhancing Comprehensive HIV Prevention Planning  A Syndemic Spatial Analysis of HIV and STI Burden</vt:lpstr>
      <vt:lpstr>Slide 2</vt:lpstr>
      <vt:lpstr>Slide 3</vt:lpstr>
      <vt:lpstr>Slide 4</vt:lpstr>
      <vt:lpstr>LAC ECHPP Activities</vt:lpstr>
      <vt:lpstr>Syndemic Planning Model</vt:lpstr>
      <vt:lpstr>Slide 7</vt:lpstr>
      <vt:lpstr>Slide 8</vt:lpstr>
      <vt:lpstr>Spatial Analysis Background</vt:lpstr>
      <vt:lpstr>Data Sources</vt:lpstr>
      <vt:lpstr>Methodology</vt:lpstr>
      <vt:lpstr>Results</vt:lpstr>
      <vt:lpstr>Slide 13</vt:lpstr>
      <vt:lpstr>Slide 14</vt:lpstr>
      <vt:lpstr>Slide 15</vt:lpstr>
      <vt:lpstr>Testing Effort Analysis</vt:lpstr>
      <vt:lpstr>Slide 17</vt:lpstr>
      <vt:lpstr>Slide 18</vt:lpstr>
      <vt:lpstr>Spatial Correlates of HIV/STI</vt:lpstr>
      <vt:lpstr>Slide 20</vt:lpstr>
      <vt:lpstr>Conclusions</vt:lpstr>
      <vt:lpstr>Limitations</vt:lpstr>
      <vt:lpstr>Next Steps</vt:lpstr>
      <vt:lpstr>Next Steps (Cont.)</vt:lpstr>
      <vt:lpstr>References</vt:lpstr>
    </vt:vector>
  </TitlesOfParts>
  <Company>LA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 Health</dc:creator>
  <cp:lastModifiedBy>Mike Janson</cp:lastModifiedBy>
  <cp:revision>1957</cp:revision>
  <dcterms:created xsi:type="dcterms:W3CDTF">2011-08-16T12:04:45Z</dcterms:created>
  <dcterms:modified xsi:type="dcterms:W3CDTF">2011-08-22T16:07:19Z</dcterms:modified>
</cp:coreProperties>
</file>